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1"/>
  </p:notesMasterIdLst>
  <p:handoutMasterIdLst>
    <p:handoutMasterId r:id="rId72"/>
  </p:handoutMasterIdLst>
  <p:sldIdLst>
    <p:sldId id="265" r:id="rId2"/>
    <p:sldId id="284" r:id="rId3"/>
    <p:sldId id="279" r:id="rId4"/>
    <p:sldId id="326" r:id="rId5"/>
    <p:sldId id="327" r:id="rId6"/>
    <p:sldId id="283" r:id="rId7"/>
    <p:sldId id="282" r:id="rId8"/>
    <p:sldId id="268" r:id="rId9"/>
    <p:sldId id="278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69" r:id="rId18"/>
    <p:sldId id="288" r:id="rId19"/>
    <p:sldId id="328" r:id="rId20"/>
    <p:sldId id="342" r:id="rId21"/>
    <p:sldId id="289" r:id="rId22"/>
    <p:sldId id="286" r:id="rId23"/>
    <p:sldId id="300" r:id="rId24"/>
    <p:sldId id="290" r:id="rId25"/>
    <p:sldId id="287" r:id="rId26"/>
    <p:sldId id="299" r:id="rId27"/>
    <p:sldId id="291" r:id="rId28"/>
    <p:sldId id="292" r:id="rId29"/>
    <p:sldId id="293" r:id="rId30"/>
    <p:sldId id="294" r:id="rId31"/>
    <p:sldId id="295" r:id="rId32"/>
    <p:sldId id="343" r:id="rId33"/>
    <p:sldId id="297" r:id="rId34"/>
    <p:sldId id="344" r:id="rId35"/>
    <p:sldId id="345" r:id="rId36"/>
    <p:sldId id="346" r:id="rId37"/>
    <p:sldId id="332" r:id="rId38"/>
    <p:sldId id="347" r:id="rId39"/>
    <p:sldId id="334" r:id="rId40"/>
    <p:sldId id="335" r:id="rId41"/>
    <p:sldId id="336" r:id="rId42"/>
    <p:sldId id="337" r:id="rId43"/>
    <p:sldId id="338" r:id="rId44"/>
    <p:sldId id="339" r:id="rId45"/>
    <p:sldId id="340" r:id="rId46"/>
    <p:sldId id="341" r:id="rId47"/>
    <p:sldId id="303" r:id="rId48"/>
    <p:sldId id="304" r:id="rId49"/>
    <p:sldId id="305" r:id="rId50"/>
    <p:sldId id="306" r:id="rId51"/>
    <p:sldId id="325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</p:sldIdLst>
  <p:sldSz cx="12188825" cy="6858000"/>
  <p:notesSz cx="6858000" cy="9144000"/>
  <p:custDataLst>
    <p:tags r:id="rId7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73" autoAdjust="0"/>
    <p:restoredTop sz="86438" autoAdjust="0"/>
  </p:normalViewPr>
  <p:slideViewPr>
    <p:cSldViewPr showGuides="1">
      <p:cViewPr varScale="1">
        <p:scale>
          <a:sx n="85" d="100"/>
          <a:sy n="85" d="100"/>
        </p:scale>
        <p:origin x="96" y="354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-8392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11/6/2018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11/6/2018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7774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014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5BBC8-154D-4238-AFE4-3AA278A5693D}" type="datetime1">
              <a:rPr lang="en-US" smtClean="0"/>
              <a:t>11/6/2018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DC723-7B0A-46B9-AE09-887583C20F10}" type="datetime1">
              <a:rPr lang="en-US" smtClean="0"/>
              <a:t>11/6/2018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85775-2CB9-46E9-87E5-D92A6780EFBB}" type="datetime1">
              <a:rPr lang="en-US" smtClean="0"/>
              <a:t>11/6/2018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1CB16-B413-4301-9758-3E9D19788CBE}" type="datetime1">
              <a:rPr lang="en-US" smtClean="0"/>
              <a:t>11/6/2018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6C6E7-09E2-4B36-9A40-4BA2CBABEE52}" type="datetime1">
              <a:rPr lang="en-US" smtClean="0"/>
              <a:t>11/6/2018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564CF-3E23-457D-AD49-FEA5966ABA02}" type="datetime1">
              <a:rPr lang="en-US" smtClean="0"/>
              <a:t>11/6/2018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91B0-F2D3-40BD-A42E-CD2874005596}" type="datetime1">
              <a:rPr lang="en-US" smtClean="0"/>
              <a:t>11/6/2018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4953F-FA19-48F7-9B95-313FAE007002}" type="datetime1">
              <a:rPr lang="en-US" smtClean="0"/>
              <a:t>11/6/2018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725CB-577C-4681-B48D-9F4256341108}" type="datetime1">
              <a:rPr lang="en-US" smtClean="0"/>
              <a:t>11/6/2018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7FC8E-FAA8-4925-A3D4-8B5A9D9D5844}" type="datetime1">
              <a:rPr lang="en-US" smtClean="0"/>
              <a:t>11/6/2018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D26C9-724C-4100-A729-4A97DACE79E6}" type="datetime1">
              <a:rPr lang="en-US" smtClean="0"/>
              <a:t>11/6/2018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spark.apache.org/docs/latest/ml-classification-regression.html#linear-regression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spark.apache.org/docs/latest/ml-classification-regression.html#generalized-linear-regression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spark.apache.org/docs/latest/ml-classification-regression.html#decision-tree-regression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spark.apache.org/docs/latest/ml-classification-regression.html#random-forest-regression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spark.apache.org/docs/latest/ml-classification-regression.html#gradient-boosted-tree-regression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spark.apache.org/docs/latest/ml-classification-regression.html#survival-regression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spark.apache.org/docs/latest/ml-classification-regression.html#isotonic-regression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q5HFMVoN_rc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hyperlink" Target="https://spark.apache.org/docs/2.2.0/ml-features.html#rformula" TargetMode="Externa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Learning Overview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Chapter 24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B095FD6-9B0C-4F98-8099-43772753B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FCE6414-B3C3-49D1-BBA9-4075A6ED0D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2" y="1904999"/>
            <a:ext cx="9134391" cy="4114801"/>
          </a:xfrm>
        </p:spPr>
        <p:txBody>
          <a:bodyPr>
            <a:normAutofit lnSpcReduction="10000"/>
          </a:bodyPr>
          <a:lstStyle/>
          <a:p>
            <a:r>
              <a:rPr lang="en-US" altLang="en-US" dirty="0">
                <a:latin typeface="Arial Unicode MS"/>
              </a:rPr>
              <a:t>import </a:t>
            </a:r>
            <a:r>
              <a:rPr lang="en-US" altLang="en-US" dirty="0" err="1">
                <a:latin typeface="Arial Unicode MS"/>
              </a:rPr>
              <a:t>org.apache.spark.ml.regression.LinearRegression</a:t>
            </a:r>
            <a:r>
              <a:rPr lang="en-US" altLang="en-US" dirty="0"/>
              <a:t>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sz="1800" dirty="0">
                <a:hlinkClick r:id="rId2"/>
              </a:rPr>
              <a:t>https://spark.apache.org/docs/latest/ml-classification-regression.html#linear-regression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920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5397D4-4B96-4B23-94E5-4FC261C48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Generalized 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6BB9A7F-6CE7-42E5-86B3-64F66C269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000" dirty="0">
                <a:latin typeface="Arial Unicode MS"/>
              </a:rPr>
              <a:t>import </a:t>
            </a:r>
            <a:r>
              <a:rPr lang="en-US" altLang="en-US" sz="2000" dirty="0" err="1">
                <a:latin typeface="Arial Unicode MS"/>
              </a:rPr>
              <a:t>org.apache.spark.ml.regression.GeneralizedLinearRegression</a:t>
            </a:r>
            <a:endParaRPr lang="en-US" altLang="en-US" sz="2000" dirty="0">
              <a:latin typeface="Arial Unicode MS"/>
            </a:endParaRPr>
          </a:p>
          <a:p>
            <a:endParaRPr lang="en-US" sz="2000" dirty="0">
              <a:latin typeface="Arial Unicode MS"/>
            </a:endParaRPr>
          </a:p>
          <a:p>
            <a:endParaRPr lang="en-US" sz="2000" dirty="0">
              <a:latin typeface="Arial Unicode MS"/>
            </a:endParaRPr>
          </a:p>
          <a:p>
            <a:endParaRPr lang="en-US" sz="2000" dirty="0">
              <a:latin typeface="Arial Unicode MS"/>
            </a:endParaRPr>
          </a:p>
          <a:p>
            <a:endParaRPr lang="en-US" sz="2000" dirty="0">
              <a:latin typeface="Arial Unicode MS"/>
            </a:endParaRPr>
          </a:p>
          <a:p>
            <a:endParaRPr lang="en-US" sz="2000" dirty="0">
              <a:latin typeface="Arial Unicode MS"/>
            </a:endParaRPr>
          </a:p>
          <a:p>
            <a:endParaRPr lang="en-US" sz="2000" dirty="0">
              <a:latin typeface="Arial Unicode MS"/>
            </a:endParaRPr>
          </a:p>
          <a:p>
            <a:r>
              <a:rPr lang="en-US" sz="1600" dirty="0">
                <a:hlinkClick r:id="rId2"/>
              </a:rPr>
              <a:t>https://spark.apache.org/docs/latest/ml-classification-regression.html#generalized-linear-regression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76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6DFFBF-BFF3-4CE8-9BF3-436B3D23C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8282D18-1903-406F-A4DF-A076110CBC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000" dirty="0">
                <a:latin typeface="Arial Unicode MS"/>
              </a:rPr>
              <a:t>import </a:t>
            </a:r>
            <a:r>
              <a:rPr lang="en-US" altLang="en-US" sz="2000" dirty="0" err="1">
                <a:latin typeface="Arial Unicode MS"/>
              </a:rPr>
              <a:t>org.apache.spark.ml.Pipeline</a:t>
            </a:r>
            <a:endParaRPr lang="en-US" altLang="en-US" sz="2000" dirty="0">
              <a:latin typeface="Arial Unicode MS"/>
            </a:endParaRPr>
          </a:p>
          <a:p>
            <a:r>
              <a:rPr lang="en-US" sz="2000" dirty="0"/>
              <a:t>import </a:t>
            </a:r>
            <a:r>
              <a:rPr lang="en-US" sz="2000" dirty="0" err="1"/>
              <a:t>org.apache.spark.ml.evaluation.RegressionEvaluator</a:t>
            </a:r>
            <a:endParaRPr lang="en-US" sz="2000" dirty="0"/>
          </a:p>
          <a:p>
            <a:r>
              <a:rPr lang="en-US" sz="2000" dirty="0"/>
              <a:t>import </a:t>
            </a:r>
            <a:r>
              <a:rPr lang="en-US" sz="2000" dirty="0" err="1"/>
              <a:t>org.apache.spark.ml.feature.VectorIndexer</a:t>
            </a:r>
            <a:endParaRPr lang="en-US" sz="2000" dirty="0"/>
          </a:p>
          <a:p>
            <a:r>
              <a:rPr lang="en-US" sz="2000" dirty="0"/>
              <a:t>import </a:t>
            </a:r>
            <a:r>
              <a:rPr lang="en-US" sz="2000" dirty="0" err="1"/>
              <a:t>org.apache.spark.ml.regression.DecisionTreeRegressionModel</a:t>
            </a:r>
            <a:endParaRPr lang="en-US" sz="2000" dirty="0"/>
          </a:p>
          <a:p>
            <a:r>
              <a:rPr lang="en-US" sz="2000" dirty="0"/>
              <a:t>import </a:t>
            </a:r>
            <a:r>
              <a:rPr lang="en-US" sz="2000" dirty="0" err="1"/>
              <a:t>org.apache.spark.ml.regression.DecisionTreeRegressor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sz="1600" dirty="0">
              <a:hlinkClick r:id="rId2"/>
            </a:endParaRPr>
          </a:p>
          <a:p>
            <a:r>
              <a:rPr lang="en-US" sz="1600" dirty="0">
                <a:hlinkClick r:id="rId2"/>
              </a:rPr>
              <a:t>https://spark.apache.org/docs/latest/ml-classification-regression.html#decision-tree-regression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902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CC5FC88-7A95-4996-9AA4-26AF6FE7F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6EF9FB4-5004-4F12-8434-2D83E9A80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import </a:t>
            </a:r>
            <a:r>
              <a:rPr lang="en-US" sz="1600" dirty="0" err="1"/>
              <a:t>org.apache.spark.ml.Pipeline</a:t>
            </a:r>
            <a:endParaRPr lang="en-US" sz="1600" dirty="0"/>
          </a:p>
          <a:p>
            <a:r>
              <a:rPr lang="en-US" sz="1600" dirty="0"/>
              <a:t>import </a:t>
            </a:r>
            <a:r>
              <a:rPr lang="en-US" sz="1600" dirty="0" err="1"/>
              <a:t>org.apache.spark.ml.evaluation.RegressionEvaluator</a:t>
            </a:r>
            <a:endParaRPr lang="en-US" sz="1600" dirty="0"/>
          </a:p>
          <a:p>
            <a:r>
              <a:rPr lang="en-US" sz="1600" dirty="0"/>
              <a:t>import </a:t>
            </a:r>
            <a:r>
              <a:rPr lang="en-US" sz="1600" dirty="0" err="1"/>
              <a:t>org.apache.spark.ml.feature.VectorIndexer</a:t>
            </a:r>
            <a:endParaRPr lang="en-US" sz="1600" dirty="0"/>
          </a:p>
          <a:p>
            <a:r>
              <a:rPr lang="en-US" sz="1600" dirty="0"/>
              <a:t>import </a:t>
            </a:r>
            <a:r>
              <a:rPr lang="en-US" sz="1600" dirty="0" err="1"/>
              <a:t>org.apache.spark.ml.regression</a:t>
            </a:r>
            <a:r>
              <a:rPr lang="en-US" sz="1600" dirty="0"/>
              <a:t>.{</a:t>
            </a:r>
            <a:r>
              <a:rPr lang="en-US" sz="1600" dirty="0" err="1"/>
              <a:t>RandomForestRegressionModel</a:t>
            </a:r>
            <a:r>
              <a:rPr lang="en-US" sz="1600" dirty="0"/>
              <a:t>, </a:t>
            </a:r>
            <a:r>
              <a:rPr lang="en-US" sz="1600" dirty="0" err="1"/>
              <a:t>RandomForestRegressor</a:t>
            </a:r>
            <a:r>
              <a:rPr lang="en-US" sz="1600" dirty="0"/>
              <a:t>}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hlinkClick r:id="rId2"/>
              </a:rPr>
              <a:t>https://spark.apache.org/docs/latest/ml-classification-regression.html#random-forest-regression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675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71529EE-912E-43F3-ACC6-2B28C9943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Gradient-Boosted Tree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1163A2D-4453-4031-96F2-2702E3A05F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import </a:t>
            </a:r>
            <a:r>
              <a:rPr lang="en-US" sz="2000" dirty="0" err="1"/>
              <a:t>org.apache.spark.ml.Pipeline</a:t>
            </a:r>
            <a:endParaRPr lang="en-US" sz="2000" dirty="0"/>
          </a:p>
          <a:p>
            <a:r>
              <a:rPr lang="en-US" sz="2000" dirty="0"/>
              <a:t>import </a:t>
            </a:r>
            <a:r>
              <a:rPr lang="en-US" sz="2000" dirty="0" err="1"/>
              <a:t>org.apache.spark.ml.evaluation.RegressionEvaluator</a:t>
            </a:r>
            <a:endParaRPr lang="en-US" sz="2000" dirty="0"/>
          </a:p>
          <a:p>
            <a:r>
              <a:rPr lang="en-US" sz="2000" dirty="0"/>
              <a:t>import </a:t>
            </a:r>
            <a:r>
              <a:rPr lang="en-US" sz="2000" dirty="0" err="1"/>
              <a:t>org.apache.spark.ml.feature.VectorIndexer</a:t>
            </a:r>
            <a:endParaRPr lang="en-US" sz="2000" dirty="0"/>
          </a:p>
          <a:p>
            <a:r>
              <a:rPr lang="en-US" sz="2000" dirty="0"/>
              <a:t>import </a:t>
            </a:r>
            <a:r>
              <a:rPr lang="en-US" sz="2000" dirty="0" err="1"/>
              <a:t>org.apache.spark.ml.regression</a:t>
            </a:r>
            <a:r>
              <a:rPr lang="en-US" sz="2000" dirty="0"/>
              <a:t>.{</a:t>
            </a:r>
            <a:r>
              <a:rPr lang="en-US" sz="2000" dirty="0" err="1"/>
              <a:t>GBTRegressionModel</a:t>
            </a:r>
            <a:r>
              <a:rPr lang="en-US" sz="2000" dirty="0"/>
              <a:t>, </a:t>
            </a:r>
            <a:r>
              <a:rPr lang="en-US" sz="2000" dirty="0" err="1"/>
              <a:t>GBTRegressor</a:t>
            </a:r>
            <a:r>
              <a:rPr lang="en-US" sz="2000" dirty="0"/>
              <a:t>}</a:t>
            </a:r>
          </a:p>
          <a:p>
            <a:endParaRPr lang="en-US" sz="2000" dirty="0"/>
          </a:p>
          <a:p>
            <a:endParaRPr lang="en-US" sz="1400" dirty="0">
              <a:hlinkClick r:id="rId2"/>
            </a:endParaRPr>
          </a:p>
          <a:p>
            <a:endParaRPr lang="en-US" sz="1400" dirty="0">
              <a:hlinkClick r:id="rId2"/>
            </a:endParaRPr>
          </a:p>
          <a:p>
            <a:endParaRPr lang="en-US" sz="1400" dirty="0">
              <a:hlinkClick r:id="rId2"/>
            </a:endParaRPr>
          </a:p>
          <a:p>
            <a:r>
              <a:rPr lang="en-US" sz="1400" dirty="0">
                <a:hlinkClick r:id="rId2"/>
              </a:rPr>
              <a:t>https://spark.apache.org/docs/latest/ml-classification-regression.html#gradient-boosted-tree-regression</a:t>
            </a: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94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9EF2A9-3D91-4206-AB95-C68274EE5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Survival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3CBEC70-78A2-4C0B-B608-4F56021A4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 </a:t>
            </a:r>
            <a:r>
              <a:rPr lang="en-US" dirty="0" err="1"/>
              <a:t>org.apache.spark.ml.linalg.Vectors</a:t>
            </a:r>
            <a:endParaRPr lang="en-US" dirty="0"/>
          </a:p>
          <a:p>
            <a:r>
              <a:rPr lang="en-US" dirty="0"/>
              <a:t>import </a:t>
            </a:r>
            <a:r>
              <a:rPr lang="en-US" dirty="0" err="1"/>
              <a:t>org.apache.spark.ml.regression.AFTSurvivalRegression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1800" dirty="0">
                <a:hlinkClick r:id="rId2"/>
              </a:rPr>
              <a:t>https://spark.apache.org/docs/latest/ml-classification-regression.html#survival-regression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08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AECF2CC-DF39-4F87-92E4-57FF65F4E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Isotonic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67711F4-D107-4804-8612-519113541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import </a:t>
            </a:r>
            <a:r>
              <a:rPr lang="en-US" dirty="0" err="1"/>
              <a:t>org.apache.spark.ml.regression.IsotonicRegression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sz="1800" dirty="0">
                <a:hlinkClick r:id="rId2"/>
              </a:rPr>
              <a:t>https://spark.apache.org/docs/latest/ml-classification-regression.html#isotonic-regression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837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D2E628D-6453-4FB5-B841-F2825FDB8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Regression Algorithms Not in Spark’s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3AA9F8C-46DD-4C3E-9562-8D1A377D2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Sine Regression</a:t>
            </a:r>
          </a:p>
          <a:p>
            <a:r>
              <a:rPr lang="en-US" dirty="0"/>
              <a:t>Lasso Regression</a:t>
            </a:r>
          </a:p>
          <a:p>
            <a:r>
              <a:rPr lang="en-US" dirty="0"/>
              <a:t>Multi-variate Regression</a:t>
            </a:r>
          </a:p>
          <a:p>
            <a:r>
              <a:rPr lang="en-US" dirty="0"/>
              <a:t>Multiple Regression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2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F00C7C1-E8C6-4B79-9957-C2693A5AF8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Recommendation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E33F7A92-E19A-458A-AE2D-D9FF8C1782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816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AC8952B-A9D0-4891-A3CE-D5F8D3666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7F0C70-F26E-42FC-B3EA-B8918EA7DF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of the most intuitive application of advanced analytics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Study people’s explicit preference (through rating) or implicit ones(though observed behavior) for various products or items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Draw similarities between the users or items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algorithm makes recommendations to users based on what similar users liked, or what other products resemble the ones the user already purchased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535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46C3F30-D108-4F94-AE81-95C29F82D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F609B22-0D3E-4B3C-B64F-4E8C5D682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likely the most common type of machine learning.</a:t>
            </a:r>
          </a:p>
          <a:p>
            <a:r>
              <a:rPr lang="en-US" dirty="0"/>
              <a:t>Trains over historical data.</a:t>
            </a:r>
          </a:p>
          <a:p>
            <a:r>
              <a:rPr lang="en-US" dirty="0"/>
              <a:t>Requires the dependent variable of the historical data (that which you are trying to predict on future data) needs to already be known (i.e. labeled).</a:t>
            </a:r>
          </a:p>
          <a:p>
            <a:r>
              <a:rPr lang="en-US" dirty="0"/>
              <a:t>Usually an iterative process, starting on a basic model, making adjustments, with the goal of generalizing it to be able to make predictions.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73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995D2B8-EA89-4358-B991-207096652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 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C0659BA-8876-4891-BFA9-F615E66E2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Movie Recommendation</a:t>
            </a:r>
          </a:p>
          <a:p>
            <a:pPr lvl="2"/>
            <a:r>
              <a:rPr lang="en-US" dirty="0"/>
              <a:t>Netflix uses Spark to make large-scale movie recommendation to its users</a:t>
            </a:r>
          </a:p>
          <a:p>
            <a:pPr lvl="2"/>
            <a:r>
              <a:rPr lang="en-US" dirty="0"/>
              <a:t>It does this by studying what movie users watch and do not watch in the Netflix</a:t>
            </a:r>
          </a:p>
          <a:p>
            <a:r>
              <a:rPr lang="en-US" dirty="0"/>
              <a:t>Product Recommendation</a:t>
            </a:r>
          </a:p>
          <a:p>
            <a:pPr lvl="2"/>
            <a:r>
              <a:rPr lang="en-US" dirty="0"/>
              <a:t>Amazon uses product recommendation as one of its main tools to increase sales</a:t>
            </a:r>
          </a:p>
          <a:p>
            <a:pPr lvl="2"/>
            <a:r>
              <a:rPr lang="en-US" dirty="0"/>
              <a:t>Based on the items in our shopping cart, Amazon may recommend other items that were added to similar shopping cart in the past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296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C158951-DA87-439E-A2FB-A27833D31D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Unsupervised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9F7979C-0630-4882-A8B8-142D6F1E90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82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5C6CA3B-1419-426A-9EE2-75D098F95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7372EC5-1B76-4DCE-AD1E-42FB81A58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from Supervised Learning:</a:t>
            </a:r>
          </a:p>
          <a:p>
            <a:pPr lvl="1"/>
            <a:r>
              <a:rPr lang="en-US" dirty="0"/>
              <a:t>No Dependent Variable (i.e. no predictions to be made)</a:t>
            </a:r>
          </a:p>
          <a:p>
            <a:r>
              <a:rPr lang="en-US" dirty="0"/>
              <a:t>Attempts to:</a:t>
            </a:r>
          </a:p>
          <a:p>
            <a:pPr lvl="1"/>
            <a:r>
              <a:rPr lang="en-US" dirty="0"/>
              <a:t>Find Patterns</a:t>
            </a:r>
          </a:p>
          <a:p>
            <a:pPr lvl="1"/>
            <a:r>
              <a:rPr lang="en-US" dirty="0"/>
              <a:t>Discover Underlying Structure</a:t>
            </a:r>
          </a:p>
          <a:p>
            <a:r>
              <a:rPr lang="en-US" dirty="0"/>
              <a:t>Good for “Data Pioneering”</a:t>
            </a:r>
          </a:p>
          <a:p>
            <a:pPr lvl="1"/>
            <a:r>
              <a:rPr lang="en-US" dirty="0"/>
              <a:t>Could give insight to which data fields could be used in a new data set to perform supervised learning techniques 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91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2F9F869-6D18-49F5-B4BA-41736C6AF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A473916-1433-45BB-A667-E415797E6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904999"/>
            <a:ext cx="9134391" cy="4114801"/>
          </a:xfrm>
        </p:spPr>
        <p:txBody>
          <a:bodyPr/>
          <a:lstStyle/>
          <a:p>
            <a:r>
              <a:rPr lang="en-US" dirty="0"/>
              <a:t>Anomaly Detection</a:t>
            </a:r>
          </a:p>
          <a:p>
            <a:pPr lvl="1"/>
            <a:r>
              <a:rPr lang="en-US" dirty="0"/>
              <a:t>Trained on data of standard events, can recognize non-standard events.</a:t>
            </a:r>
          </a:p>
          <a:p>
            <a:r>
              <a:rPr lang="en-US" dirty="0"/>
              <a:t>User Segmentation</a:t>
            </a:r>
          </a:p>
          <a:p>
            <a:pPr lvl="1"/>
            <a:r>
              <a:rPr lang="en-US" dirty="0"/>
              <a:t>Given a set of behaviors, casual vs frequent users/customers might display different behavior trends.</a:t>
            </a:r>
          </a:p>
          <a:p>
            <a:r>
              <a:rPr lang="en-US" dirty="0"/>
              <a:t>Topic Modeling</a:t>
            </a:r>
          </a:p>
          <a:p>
            <a:pPr lvl="1"/>
            <a:r>
              <a:rPr lang="en-US" dirty="0"/>
              <a:t>Given a set of web pages on data science, they could be clustered into pages about ML, SQL, streaming, </a:t>
            </a:r>
            <a:r>
              <a:rPr lang="en-US" dirty="0" err="1"/>
              <a:t>etc</a:t>
            </a:r>
            <a:r>
              <a:rPr lang="en-US" dirty="0"/>
              <a:t>… based on groups of shared/frequent vocabulary.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759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6F4097A-5101-4145-AAAB-517F980535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Graph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BDA66CEB-A59E-48A4-90CE-D2045017FE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505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21217AB-5305-47F9-A15A-FBD76EE5A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Analytics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18A555-5757-4EDA-A674-DBE03C37E4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Less common than classification and regression</a:t>
            </a:r>
          </a:p>
          <a:p>
            <a:r>
              <a:rPr lang="en-US" dirty="0"/>
              <a:t>Study of structures with vertices (objects) and edges (relationships)</a:t>
            </a:r>
          </a:p>
          <a:p>
            <a:r>
              <a:rPr lang="en-US" dirty="0"/>
              <a:t>Ex. </a:t>
            </a:r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xmlns="" id="{67BBB691-F1D3-44E1-B3A8-D1A40264EFC7}"/>
              </a:ext>
            </a:extLst>
          </p:cNvPr>
          <p:cNvSpPr/>
          <p:nvPr/>
        </p:nvSpPr>
        <p:spPr>
          <a:xfrm>
            <a:off x="2589212" y="3048000"/>
            <a:ext cx="838200" cy="762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Bob</a:t>
            </a:r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xmlns="" id="{BE081EE4-154E-4877-B467-C9B165FBEA88}"/>
              </a:ext>
            </a:extLst>
          </p:cNvPr>
          <p:cNvSpPr/>
          <p:nvPr/>
        </p:nvSpPr>
        <p:spPr>
          <a:xfrm>
            <a:off x="4646612" y="3048000"/>
            <a:ext cx="762000" cy="762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car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C452C67C-5393-4641-B02B-6886AFE19A83}"/>
              </a:ext>
            </a:extLst>
          </p:cNvPr>
          <p:cNvCxnSpPr>
            <a:cxnSpLocks/>
          </p:cNvCxnSpPr>
          <p:nvPr/>
        </p:nvCxnSpPr>
        <p:spPr>
          <a:xfrm>
            <a:off x="3008312" y="3429000"/>
            <a:ext cx="2057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4536038-302D-40B6-8006-D77F5799BB38}"/>
              </a:ext>
            </a:extLst>
          </p:cNvPr>
          <p:cNvSpPr txBox="1"/>
          <p:nvPr/>
        </p:nvSpPr>
        <p:spPr>
          <a:xfrm>
            <a:off x="3503350" y="3105834"/>
            <a:ext cx="11432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drives</a:t>
            </a:r>
          </a:p>
          <a:p>
            <a:pPr algn="ctr"/>
            <a:r>
              <a:rPr lang="en-US" dirty="0"/>
              <a:t>purchases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427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5D01491-3BF6-47C8-A7EB-19A8B1B21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Analytics 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293070F-CABA-47BB-BB39-72EAF4008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Fraud prediction</a:t>
            </a:r>
          </a:p>
          <a:p>
            <a:pPr lvl="1"/>
            <a:r>
              <a:rPr lang="en-US" dirty="0">
                <a:hlinkClick r:id="rId2"/>
              </a:rPr>
              <a:t>https://www.youtube.com/watch?v=q5HFMVoN_rc</a:t>
            </a:r>
            <a:endParaRPr lang="en-US" dirty="0"/>
          </a:p>
          <a:p>
            <a:pPr lvl="1"/>
            <a:r>
              <a:rPr lang="en-US" dirty="0"/>
              <a:t>Given a historical data set of incidences of fraud, you might find user accounts within a proximity to known fraud.  Say, a phone number was supplied when filling out a credit application, which is very similar to a known false application.</a:t>
            </a:r>
          </a:p>
          <a:p>
            <a:r>
              <a:rPr lang="en-US" dirty="0"/>
              <a:t>Anomaly detection</a:t>
            </a:r>
          </a:p>
          <a:p>
            <a:pPr lvl="1"/>
            <a:r>
              <a:rPr lang="en-US" dirty="0"/>
              <a:t>If the typical Facebook user has over 300 friends, then someone with a handful of friends could be a Russian spy.  Or just socially awkward.</a:t>
            </a:r>
          </a:p>
          <a:p>
            <a:r>
              <a:rPr lang="en-US" dirty="0"/>
              <a:t>Classification</a:t>
            </a:r>
          </a:p>
          <a:p>
            <a:pPr lvl="1"/>
            <a:r>
              <a:rPr lang="en-US" dirty="0"/>
              <a:t>If certain vertices have a known label, then other similar vertices with similar structure could be classified under the same label.</a:t>
            </a:r>
          </a:p>
          <a:p>
            <a:r>
              <a:rPr lang="en-US" dirty="0"/>
              <a:t>Recommendation</a:t>
            </a:r>
          </a:p>
          <a:p>
            <a:pPr lvl="1"/>
            <a:r>
              <a:rPr lang="en-US" dirty="0"/>
              <a:t>Google’s original PageRank algorithm.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59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2551309-DE2B-4435-886A-2A906949F7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Advanced Analytics Process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349AA51-DE4C-4ECD-B3A4-BC832233BC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316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BD2A098-1E56-4898-BB50-520286B0E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0322AC0-DDE6-4D9B-966E-BBCA03424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904999"/>
            <a:ext cx="9134391" cy="411480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   Identify a use case for the data (see previous slides)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Collect relevant data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Clean, inspect, and understand the data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Feature engineering (ex. convert to numerical form)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Select some training data to train potential models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Evaluate and compare models on testing data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Gain insights on the data, or utilize the model for use on future data (ex. anomaly detection, predictions, solve business problems)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748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BE7A8A9-4D91-4587-B6DE-751F2FD6F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6B2DE58-310B-474E-B44B-98CB08BE8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Gather data sets you want to leverage to train your algorithm.</a:t>
            </a:r>
          </a:p>
          <a:p>
            <a:r>
              <a:rPr lang="en-US" dirty="0"/>
              <a:t>Can be many files, differing file types, and different sizes.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340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711D21-B23F-40D3-937A-5AD55740E7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FC440D40-2230-487C-9653-7CEA3861B5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129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58DD9E-A3BD-407A-A463-6BF2508C6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1DAC503-A26E-4F42-A8D0-B98333AC1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Cleaning and Inspecting is also known as Exploratory Data Analysis (EDA)</a:t>
            </a:r>
          </a:p>
          <a:p>
            <a:r>
              <a:rPr lang="en-US" dirty="0"/>
              <a:t>Use interactive queries and visualization methods to understand distributions, correlations, and other details.</a:t>
            </a:r>
          </a:p>
          <a:p>
            <a:r>
              <a:rPr lang="en-US" dirty="0"/>
              <a:t>Take notice if some values need to be removed, or have been recorded incorrectly upstream, or simply missing.</a:t>
            </a:r>
          </a:p>
          <a:p>
            <a:r>
              <a:rPr lang="en-US" dirty="0"/>
              <a:t>Spark has many functions for this process.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290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47F404F-864B-41B5-988D-114D9CF9E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303CB73-2721-47DD-B506-FEE9585DC5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Can often make or break a ML application, so take care in this</a:t>
            </a:r>
          </a:p>
          <a:p>
            <a:r>
              <a:rPr lang="en-US" dirty="0"/>
              <a:t>Tasks can include</a:t>
            </a:r>
          </a:p>
          <a:p>
            <a:pPr lvl="1"/>
            <a:r>
              <a:rPr lang="en-US" dirty="0"/>
              <a:t>Normalizing data</a:t>
            </a:r>
          </a:p>
          <a:p>
            <a:pPr lvl="1"/>
            <a:r>
              <a:rPr lang="en-US" dirty="0"/>
              <a:t>Adding variables to represent interactions of other variables</a:t>
            </a:r>
          </a:p>
          <a:p>
            <a:pPr lvl="1"/>
            <a:r>
              <a:rPr lang="en-US" dirty="0"/>
              <a:t>Manipulating categorical variables</a:t>
            </a:r>
          </a:p>
          <a:p>
            <a:pPr lvl="1"/>
            <a:r>
              <a:rPr lang="en-US" dirty="0"/>
              <a:t>Converting them to a proper format for the ML model</a:t>
            </a:r>
          </a:p>
          <a:p>
            <a:r>
              <a:rPr lang="en-US" dirty="0"/>
              <a:t>In </a:t>
            </a:r>
            <a:r>
              <a:rPr lang="en-US" dirty="0" err="1"/>
              <a:t>MLlib</a:t>
            </a:r>
            <a:r>
              <a:rPr lang="en-US" dirty="0"/>
              <a:t>, all variables will usually have to be input as vectors of doubles (regardless of what they actually represent)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454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525C2F5-4EB1-4485-9EB9-85D4DB69F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4828153-4FB3-4E23-ADB4-5EE77D941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At this point, we have:</a:t>
            </a:r>
          </a:p>
          <a:p>
            <a:pPr lvl="1"/>
            <a:r>
              <a:rPr lang="en-US" sz="1800" dirty="0"/>
              <a:t>Historical information(e.g. spam or not spam email)</a:t>
            </a:r>
          </a:p>
          <a:p>
            <a:pPr lvl="1"/>
            <a:r>
              <a:rPr lang="en-US" sz="1800" dirty="0"/>
              <a:t>A task we would like to complete(e.g. classifying spam emails)</a:t>
            </a:r>
          </a:p>
          <a:p>
            <a:r>
              <a:rPr lang="en-US" sz="1800" dirty="0"/>
              <a:t>During the training process, the parameter inside of the model will change according to how well the model performed on the input data. </a:t>
            </a:r>
          </a:p>
          <a:p>
            <a:pPr lvl="1"/>
            <a:r>
              <a:rPr lang="en-US" sz="1800" dirty="0"/>
              <a:t>To classify spam emails, our algorithm will likely find that certain words are better predictor of spam than others and therefore weight the parameters associated with those words higher.</a:t>
            </a:r>
          </a:p>
          <a:p>
            <a:r>
              <a:rPr lang="en-US" sz="1800" dirty="0"/>
              <a:t>The output of training process is what we call a model.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177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2AD57E3-4113-4E8E-B185-2EED984C1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Tuning and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0B7376F-64B9-4348-AA45-A80E8B8234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So, how do we know our model is any good at what it is supposed to do ?</a:t>
            </a:r>
          </a:p>
          <a:p>
            <a:r>
              <a:rPr lang="en-US" dirty="0"/>
              <a:t>Splitting our dataset  into multiple portions allows us to objectively test the effectiveness of the trained model against a set of data that it has never seen before</a:t>
            </a:r>
          </a:p>
          <a:p>
            <a:pPr lvl="1"/>
            <a:r>
              <a:rPr lang="en-US" dirty="0"/>
              <a:t>Training dataset for training models</a:t>
            </a:r>
          </a:p>
          <a:p>
            <a:pPr lvl="1"/>
            <a:r>
              <a:rPr lang="en-US" dirty="0"/>
              <a:t>Validation set in order to try out different hyperparameters(parameters that affect the training process) and compare different variations of the same model without overfit</a:t>
            </a:r>
          </a:p>
          <a:p>
            <a:pPr lvl="1"/>
            <a:r>
              <a:rPr lang="en-US" dirty="0"/>
              <a:t>Test dataset for the final evaluation of our different model variations to see which one performed the best</a:t>
            </a:r>
          </a:p>
          <a:p>
            <a:pPr lvl="1"/>
            <a:r>
              <a:rPr lang="en-US" dirty="0"/>
              <a:t>Avoid overfitting(training a model that does not generalize well to new data)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8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E666C6-A798-49CB-B9B9-6FA52A591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Leveraging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DFD68C9-D30E-47DA-959B-2C5726600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are now ready to use it!</a:t>
            </a:r>
          </a:p>
          <a:p>
            <a:r>
              <a:rPr lang="en-US" dirty="0"/>
              <a:t>Taking your model to production can be a significant challenge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8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AA3695-7DAA-4401-8B0E-B31B3F266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Spark’s Advanced Analytics Toolkit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BB04C97-8CC0-4335-A05A-C2B9E68E9C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Sparks includes several core packages and many external packages for performing advanced analytics.</a:t>
            </a:r>
          </a:p>
          <a:p>
            <a:r>
              <a:rPr lang="en-US" dirty="0" err="1"/>
              <a:t>MLlib</a:t>
            </a:r>
            <a:r>
              <a:rPr lang="en-US" dirty="0"/>
              <a:t> is primary package, which provides an interface for building machine learning pipelines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918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D6896A-79F7-4F0C-8A9C-ED544BD6B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MLlib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2F5D5E9-A236-4E3B-9ACE-E671FAA56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package built on and include in Spark</a:t>
            </a:r>
          </a:p>
          <a:p>
            <a:r>
              <a:rPr lang="en-US" dirty="0"/>
              <a:t>It provides interfaces for </a:t>
            </a:r>
          </a:p>
          <a:p>
            <a:pPr lvl="2"/>
            <a:r>
              <a:rPr lang="en-US" dirty="0"/>
              <a:t>gathering and cleaning data</a:t>
            </a:r>
          </a:p>
          <a:p>
            <a:pPr lvl="2"/>
            <a:r>
              <a:rPr lang="en-US" dirty="0"/>
              <a:t> feature engineering and feature selection</a:t>
            </a:r>
          </a:p>
          <a:p>
            <a:pPr lvl="2"/>
            <a:r>
              <a:rPr lang="en-US" dirty="0"/>
              <a:t>training and tuning large scale supervised and unsupervised machine learning models, and using this models in production</a:t>
            </a:r>
          </a:p>
          <a:p>
            <a:r>
              <a:rPr lang="en-US" dirty="0" err="1"/>
              <a:t>MLlib</a:t>
            </a:r>
            <a:r>
              <a:rPr lang="en-US" dirty="0"/>
              <a:t> consists of two package that leverage different core data structure</a:t>
            </a:r>
          </a:p>
          <a:p>
            <a:pPr lvl="2"/>
            <a:r>
              <a:rPr lang="en-US" dirty="0"/>
              <a:t>org.apache.spark.ml  (include an interface for using Data Frame and building ML </a:t>
            </a:r>
            <a:r>
              <a:rPr lang="en-US" dirty="0" err="1"/>
              <a:t>piplines</a:t>
            </a:r>
            <a:r>
              <a:rPr lang="en-US" dirty="0"/>
              <a:t>)</a:t>
            </a:r>
          </a:p>
          <a:p>
            <a:pPr lvl="2"/>
            <a:r>
              <a:rPr lang="en-US" dirty="0" err="1"/>
              <a:t>org.apache</a:t>
            </a:r>
            <a:r>
              <a:rPr lang="en-US" dirty="0"/>
              <a:t> .</a:t>
            </a:r>
            <a:r>
              <a:rPr lang="en-US" dirty="0" err="1"/>
              <a:t>spark.mllib</a:t>
            </a:r>
            <a:r>
              <a:rPr lang="en-US" dirty="0"/>
              <a:t> (Spark’s low-level RDD APIs)</a:t>
            </a:r>
          </a:p>
          <a:p>
            <a:pPr lvl="2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45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F06D268-2AED-41AA-862C-0A1097E14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and Why Should you use </a:t>
            </a:r>
            <a:r>
              <a:rPr lang="en-US" dirty="0" err="1"/>
              <a:t>Mllib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471ECE7-3272-4CAD-9119-4513A0A6B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Limitations of other single machine learning tools</a:t>
            </a:r>
          </a:p>
          <a:p>
            <a:pPr lvl="2"/>
            <a:r>
              <a:rPr lang="en-US" dirty="0"/>
              <a:t>Size of data you can train on</a:t>
            </a:r>
          </a:p>
          <a:p>
            <a:pPr lvl="2"/>
            <a:r>
              <a:rPr lang="en-US" dirty="0"/>
              <a:t>Processing time</a:t>
            </a:r>
          </a:p>
          <a:p>
            <a:r>
              <a:rPr lang="en-US" dirty="0"/>
              <a:t>When should we use Spark</a:t>
            </a:r>
          </a:p>
          <a:p>
            <a:pPr lvl="2"/>
            <a:r>
              <a:rPr lang="en-US" dirty="0"/>
              <a:t>Preprocessing and feature generation to reduce the amount of time it might take to produce  training and test sets from a large amount of data</a:t>
            </a:r>
          </a:p>
          <a:p>
            <a:pPr lvl="2"/>
            <a:r>
              <a:rPr lang="en-US" dirty="0"/>
              <a:t>When your input data or model size become to difficult or inconvenient to put on one machine, use Spark to do the heavy lifting.</a:t>
            </a:r>
          </a:p>
          <a:p>
            <a:pPr lvl="2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94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4FA972A-F3B6-4E53-96AB-243C8F111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High-Level </a:t>
            </a:r>
            <a:r>
              <a:rPr lang="en-US" dirty="0" err="1"/>
              <a:t>MLlib</a:t>
            </a:r>
            <a:r>
              <a:rPr lang="en-US" dirty="0"/>
              <a:t> Concept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43DC85E7-F711-4E3B-9397-D6146D7C11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7210" y="1828800"/>
            <a:ext cx="7174403" cy="438109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777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88A7008-89C9-41A4-B301-39C0CF9E4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High-Level </a:t>
            </a:r>
            <a:r>
              <a:rPr lang="en-US" dirty="0" err="1"/>
              <a:t>MLlib</a:t>
            </a:r>
            <a:r>
              <a:rPr lang="en-US" dirty="0"/>
              <a:t> -Transformers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79EEAA9-ED33-4209-A2B6-7BFF28DD0D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Transformers are functions that convert raw data in some way</a:t>
            </a:r>
          </a:p>
          <a:p>
            <a:r>
              <a:rPr lang="en-US" dirty="0"/>
              <a:t>Used in processing and feature engineering</a:t>
            </a:r>
          </a:p>
          <a:p>
            <a:r>
              <a:rPr lang="en-US" dirty="0"/>
              <a:t>Take a </a:t>
            </a:r>
            <a:r>
              <a:rPr lang="en-US" dirty="0" err="1"/>
              <a:t>DataFrame</a:t>
            </a:r>
            <a:r>
              <a:rPr lang="en-US" dirty="0"/>
              <a:t> as input and produce a new </a:t>
            </a:r>
            <a:r>
              <a:rPr lang="en-US" dirty="0" err="1"/>
              <a:t>DataFrame</a:t>
            </a:r>
            <a:r>
              <a:rPr lang="en-US" dirty="0"/>
              <a:t> as output 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5CBD43EA-FC04-408B-99D7-E1A5A2B1A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412" y="3647318"/>
            <a:ext cx="6453187" cy="282968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754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E35C89A-781F-4677-A164-242699116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6F1F422-7909-4FBB-98A7-AABDF3CDC3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Binary classification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B40449F-0600-4FDF-963B-78E8D15FE1F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Resulting model will make a prediction that a given items belongs to one of two groups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4E18CD8F-7158-4641-88A7-BE618A0A01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Multiclass classification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42884BEB-6112-44F4-8870-8C3379AAD9A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When we classify items into more than just two categories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296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5A507A-99E3-40A1-B7DC-F0E43BCBE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37458"/>
            <a:ext cx="9144001" cy="1371600"/>
          </a:xfrm>
        </p:spPr>
        <p:txBody>
          <a:bodyPr/>
          <a:lstStyle/>
          <a:p>
            <a:r>
              <a:rPr lang="en-US" dirty="0"/>
              <a:t>High-Level </a:t>
            </a:r>
            <a:r>
              <a:rPr lang="en-US" dirty="0" err="1"/>
              <a:t>MLlib</a:t>
            </a:r>
            <a:r>
              <a:rPr lang="en-US" dirty="0"/>
              <a:t> - Estimator &amp;Evaluator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CE5D234-338B-4E66-B33F-28C542D50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Estimator are one of two kinds of things</a:t>
            </a:r>
          </a:p>
          <a:p>
            <a:pPr lvl="1"/>
            <a:r>
              <a:rPr lang="en-US" dirty="0"/>
              <a:t>First, can be a kind of transformer that is initialized with data</a:t>
            </a:r>
          </a:p>
          <a:p>
            <a:pPr lvl="1"/>
            <a:r>
              <a:rPr lang="en-US" dirty="0"/>
              <a:t>Second, it applies the generated function over the data </a:t>
            </a:r>
          </a:p>
          <a:p>
            <a:pPr lvl="1"/>
            <a:r>
              <a:rPr lang="en-US" dirty="0"/>
              <a:t>Algorithms that allow user to train a model from data are also referred to as estimators</a:t>
            </a:r>
          </a:p>
          <a:p>
            <a:r>
              <a:rPr lang="en-US" dirty="0"/>
              <a:t>An evaluator allows us to see how a given model performs according to criteria we specify like a receiver operating characteristic (ROC)curve</a:t>
            </a:r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0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0E186DA-4AAF-40B0-A076-CF03EE5B4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Low-level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CD41D3B-9C95-4277-9629-2B01A7DD37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Whenever we pass a set of features into machine learning model, we must do it as a vector that consists of </a:t>
            </a:r>
            <a:r>
              <a:rPr lang="en-US" b="1" dirty="0"/>
              <a:t>Double</a:t>
            </a:r>
          </a:p>
          <a:p>
            <a:r>
              <a:rPr lang="en-US" dirty="0"/>
              <a:t>Types of vector</a:t>
            </a:r>
          </a:p>
          <a:p>
            <a:pPr lvl="1"/>
            <a:r>
              <a:rPr lang="en-US" dirty="0"/>
              <a:t>Sparse(where most of elements are zero)</a:t>
            </a:r>
          </a:p>
          <a:p>
            <a:pPr lvl="2"/>
            <a:r>
              <a:rPr lang="en-US" dirty="0"/>
              <a:t>Best format</a:t>
            </a:r>
          </a:p>
          <a:p>
            <a:pPr lvl="2"/>
            <a:r>
              <a:rPr lang="en-US" dirty="0"/>
              <a:t>When the majority of values are zero as this is a more compressed representation</a:t>
            </a:r>
          </a:p>
          <a:p>
            <a:pPr lvl="1"/>
            <a:r>
              <a:rPr lang="en-US" dirty="0"/>
              <a:t>Dense(where there are many unique values)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402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C2E8295-F011-47D7-AC94-743277F34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Low-level Data Types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AAB90D9-7184-433C-AF41-3683AA1F6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12" y="2371400"/>
            <a:ext cx="6979375" cy="2744887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0619E1AE-7251-4129-B256-AB27AFEE3A8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228013" y="2360514"/>
            <a:ext cx="3352799" cy="274488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FF0000"/>
                </a:solidFill>
              </a:rPr>
              <a:t>WARNING</a:t>
            </a:r>
          </a:p>
          <a:p>
            <a:pPr marL="0" indent="0">
              <a:buNone/>
            </a:pPr>
            <a:r>
              <a:rPr lang="en-US" sz="1800" dirty="0"/>
              <a:t>Confusingly, there are similar datatypes that refer to ones that can be used in </a:t>
            </a:r>
            <a:r>
              <a:rPr lang="en-US" sz="1800" dirty="0" err="1"/>
              <a:t>DataFrames</a:t>
            </a:r>
            <a:r>
              <a:rPr lang="en-US" sz="1800" dirty="0"/>
              <a:t> and others that can only be used in RDDs. The RDD implementations fall under the </a:t>
            </a:r>
            <a:r>
              <a:rPr lang="en-US" sz="1800" dirty="0" err="1"/>
              <a:t>mllib</a:t>
            </a:r>
            <a:r>
              <a:rPr lang="en-US" sz="1800" dirty="0"/>
              <a:t> package while the </a:t>
            </a:r>
            <a:r>
              <a:rPr lang="en-US" sz="1800" dirty="0" err="1"/>
              <a:t>DataFrame</a:t>
            </a:r>
            <a:r>
              <a:rPr lang="en-US" sz="1800" dirty="0"/>
              <a:t> implementations fall under ml.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913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5CB3C93-1422-4101-BC32-4969D8E1B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MLlib</a:t>
            </a:r>
            <a:r>
              <a:rPr lang="en-US" dirty="0"/>
              <a:t> in Action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B7929633-957A-41FD-A2B6-AA1B591329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4812" y="1905000"/>
            <a:ext cx="6879724" cy="4618114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846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3EC92A-EDBB-4673-8BBA-A75C556C7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 with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2222BFE-4E6C-49BB-B2B0-8B7A00AB9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All inputs to machine leaning algorithms in Spark must consist of type </a:t>
            </a:r>
            <a:r>
              <a:rPr lang="en-US" b="1" dirty="0"/>
              <a:t>Double</a:t>
            </a:r>
            <a:r>
              <a:rPr lang="en-US" dirty="0"/>
              <a:t>(for label) and </a:t>
            </a:r>
            <a:r>
              <a:rPr lang="en-US" b="1" dirty="0"/>
              <a:t>Vector[Double]</a:t>
            </a:r>
            <a:r>
              <a:rPr lang="en-US" dirty="0"/>
              <a:t>(for features)</a:t>
            </a:r>
          </a:p>
          <a:p>
            <a:r>
              <a:rPr lang="en-US"/>
              <a:t>RFormula</a:t>
            </a:r>
            <a:endParaRPr lang="en-US" dirty="0"/>
          </a:p>
          <a:p>
            <a:pPr lvl="1"/>
            <a:r>
              <a:rPr lang="en-US" dirty="0"/>
              <a:t>~   Separate target and terms</a:t>
            </a:r>
          </a:p>
          <a:p>
            <a:pPr lvl="1"/>
            <a:r>
              <a:rPr lang="en-US" dirty="0"/>
              <a:t>+   </a:t>
            </a:r>
            <a:r>
              <a:rPr lang="en-US" dirty="0" err="1"/>
              <a:t>Concat</a:t>
            </a:r>
            <a:r>
              <a:rPr lang="en-US" dirty="0"/>
              <a:t> terms; “+ 0” means removing the intercept (this means that the y-intercept of the line that we will fit will be 0) </a:t>
            </a:r>
          </a:p>
          <a:p>
            <a:pPr lvl="1"/>
            <a:r>
              <a:rPr lang="en-US" dirty="0"/>
              <a:t>-    Remove a term; “- 1” means removing the intercept (this means that the y-intercept of the line that we will fit will be 0—yes, this does the same thing as “+ 0”</a:t>
            </a:r>
          </a:p>
          <a:p>
            <a:pPr lvl="1"/>
            <a:r>
              <a:rPr lang="en-US" dirty="0"/>
              <a:t>:    Interaction (multiplication for numeric values, or binarized categorical values)</a:t>
            </a:r>
          </a:p>
          <a:p>
            <a:pPr lvl="1"/>
            <a:r>
              <a:rPr lang="en-US" dirty="0"/>
              <a:t>.    All columns except the target/dependent variable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664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A1E08EA-0DAB-4E2D-8EDF-03FB65E7B6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012" y="152400"/>
            <a:ext cx="11029950" cy="28003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869A0F-538C-4FE3-973B-F6FCDF11A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5B9A08E8-EC8E-4935-AE42-5832719D06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7012" y="3181350"/>
            <a:ext cx="7305675" cy="33432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82DBEFEE-8E32-4664-B48C-747D4BDE02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0012" y="4391025"/>
            <a:ext cx="7553325" cy="21336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704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1EB86FD-0439-4515-AA61-400E0AAA6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37457"/>
            <a:ext cx="9144001" cy="1371600"/>
          </a:xfrm>
        </p:spPr>
        <p:txBody>
          <a:bodyPr/>
          <a:lstStyle/>
          <a:p>
            <a:r>
              <a:rPr lang="en-US" dirty="0"/>
              <a:t>Create a Test Set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B74FA643-891E-4524-95A6-5415BB9CB0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0612" y="2457450"/>
            <a:ext cx="6867525" cy="19431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181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D70241-1E7A-43D0-9185-408CC5BC7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23C6FE0-72B8-4E07-8888-719F7667E0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example problem in the book uses a classifier algorithm called logistic regression to fit our model.</a:t>
            </a:r>
          </a:p>
          <a:p>
            <a:r>
              <a:rPr lang="en-US" dirty="0" err="1"/>
              <a:t>lr</a:t>
            </a:r>
            <a:r>
              <a:rPr lang="en-US" dirty="0"/>
              <a:t> = </a:t>
            </a:r>
            <a:r>
              <a:rPr lang="en-US" dirty="0" err="1"/>
              <a:t>LogisticRegression</a:t>
            </a:r>
            <a:r>
              <a:rPr lang="en-US" dirty="0"/>
              <a:t>(</a:t>
            </a:r>
            <a:r>
              <a:rPr lang="en-US" dirty="0" err="1"/>
              <a:t>labelCol</a:t>
            </a:r>
            <a:r>
              <a:rPr lang="en-US" dirty="0"/>
              <a:t>=“label”, </a:t>
            </a:r>
            <a:r>
              <a:rPr lang="en-US" dirty="0" err="1"/>
              <a:t>featuresCol</a:t>
            </a:r>
            <a:r>
              <a:rPr lang="en-US" dirty="0"/>
              <a:t>=“features”)</a:t>
            </a:r>
          </a:p>
          <a:p>
            <a:r>
              <a:rPr lang="en-US" dirty="0"/>
              <a:t>“label” and “features” are the default labels for all estimators in Spark </a:t>
            </a:r>
            <a:r>
              <a:rPr lang="en-US" dirty="0" err="1"/>
              <a:t>MLlib</a:t>
            </a:r>
            <a:r>
              <a:rPr lang="en-US" dirty="0"/>
              <a:t>.</a:t>
            </a:r>
          </a:p>
          <a:p>
            <a:r>
              <a:rPr lang="en-US" dirty="0"/>
              <a:t>Inspecting the parameters is a great way to remind yourself of the options available for every ML algorithm.</a:t>
            </a:r>
          </a:p>
          <a:p>
            <a:pPr lvl="1"/>
            <a:r>
              <a:rPr lang="en-US" dirty="0" err="1"/>
              <a:t>println</a:t>
            </a:r>
            <a:r>
              <a:rPr lang="en-US" dirty="0"/>
              <a:t>(</a:t>
            </a:r>
            <a:r>
              <a:rPr lang="en-US" dirty="0" err="1"/>
              <a:t>lr.explainParams</a:t>
            </a:r>
            <a:r>
              <a:rPr lang="en-US" dirty="0"/>
              <a:t>())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493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603039A-97F5-4CE1-9C34-F7BBB92D8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Estimators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560B1F0-D5DC-406E-9383-7FE6D31A5E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val</a:t>
            </a:r>
            <a:r>
              <a:rPr lang="en-US" dirty="0"/>
              <a:t> </a:t>
            </a:r>
            <a:r>
              <a:rPr lang="en-US" dirty="0" err="1"/>
              <a:t>fittedLR</a:t>
            </a:r>
            <a:r>
              <a:rPr lang="en-US" dirty="0"/>
              <a:t> = </a:t>
            </a:r>
            <a:r>
              <a:rPr lang="en-US" dirty="0" err="1"/>
              <a:t>lr.fit</a:t>
            </a:r>
            <a:r>
              <a:rPr lang="en-US" dirty="0"/>
              <a:t>(train)</a:t>
            </a:r>
          </a:p>
          <a:p>
            <a:r>
              <a:rPr lang="en-US" dirty="0"/>
              <a:t>This will launch a Spark job to train the model.</a:t>
            </a:r>
          </a:p>
          <a:p>
            <a:r>
              <a:rPr lang="en-US" dirty="0"/>
              <a:t>Previously, as in our transformations, they are lazy executions.  This is not a lazy execution, and is performed immediately.</a:t>
            </a:r>
          </a:p>
          <a:p>
            <a:r>
              <a:rPr lang="en-US" dirty="0"/>
              <a:t>Once this has  been completed, you are now ready to start making predictions.</a:t>
            </a:r>
          </a:p>
          <a:p>
            <a:r>
              <a:rPr lang="en-US" dirty="0"/>
              <a:t>Predictions are made with the “transform” method.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68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C12987B-28E3-4F6A-94B6-E90A9D2E1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Estimators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1FC2A90-595A-4736-9658-84284228BD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we can manually evaluate our model.</a:t>
            </a:r>
          </a:p>
          <a:p>
            <a:pPr lvl="1"/>
            <a:r>
              <a:rPr lang="en-US" dirty="0"/>
              <a:t>Using metrics to check performance:</a:t>
            </a:r>
          </a:p>
          <a:p>
            <a:pPr lvl="2"/>
            <a:r>
              <a:rPr lang="en-US" dirty="0"/>
              <a:t>True positives</a:t>
            </a:r>
          </a:p>
          <a:p>
            <a:pPr lvl="2"/>
            <a:r>
              <a:rPr lang="en-US" dirty="0"/>
              <a:t>False positives</a:t>
            </a:r>
          </a:p>
          <a:p>
            <a:pPr lvl="2"/>
            <a:r>
              <a:rPr lang="en-US" dirty="0"/>
              <a:t>True negatives</a:t>
            </a:r>
          </a:p>
          <a:p>
            <a:pPr lvl="2"/>
            <a:r>
              <a:rPr lang="en-US" dirty="0"/>
              <a:t>False negatives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958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995D2B8-EA89-4358-B991-207096652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C0659BA-8876-4891-BFA9-F615E66E2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Predicting disease</a:t>
            </a:r>
          </a:p>
          <a:p>
            <a:pPr lvl="2"/>
            <a:r>
              <a:rPr lang="en-US" dirty="0"/>
              <a:t>Doctors use a historical dataset of behavioral and physiological attributes of a set of patients to predict whether or not a patient has heart disease</a:t>
            </a:r>
          </a:p>
          <a:p>
            <a:r>
              <a:rPr lang="en-US" dirty="0"/>
              <a:t>Classifying images</a:t>
            </a:r>
          </a:p>
          <a:p>
            <a:pPr lvl="2"/>
            <a:r>
              <a:rPr lang="en-US" dirty="0"/>
              <a:t>Classify images or label the objects in images</a:t>
            </a:r>
          </a:p>
          <a:p>
            <a:r>
              <a:rPr lang="en-US" dirty="0"/>
              <a:t>Prediction customer churn</a:t>
            </a:r>
          </a:p>
          <a:p>
            <a:pPr lvl="2"/>
            <a:r>
              <a:rPr lang="en-US" dirty="0"/>
              <a:t>Predict whether current customer likes to stop using a service</a:t>
            </a:r>
          </a:p>
          <a:p>
            <a:r>
              <a:rPr lang="en-US" dirty="0"/>
              <a:t>Buy or won’t buy</a:t>
            </a:r>
          </a:p>
          <a:p>
            <a:pPr lvl="2"/>
            <a:r>
              <a:rPr lang="en-US" dirty="0"/>
              <a:t>Predict whether visitors of their website will purchase a given product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113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CF9EC51-0978-4B96-9E4A-A32DADC1A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Estimators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5707DF4-CA22-4103-8412-96D70B4FE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Experiment with other parameters and check to see if our model is better/worse.</a:t>
            </a:r>
          </a:p>
          <a:p>
            <a:r>
              <a:rPr lang="en-US" dirty="0"/>
              <a:t>This is helpful, but can be tedious.</a:t>
            </a:r>
          </a:p>
          <a:p>
            <a:r>
              <a:rPr lang="en-US" dirty="0"/>
              <a:t>Spark lets you specify your workload as a declarative pipeline of work which includes all your transformations, including tuning hyperparameters.</a:t>
            </a:r>
          </a:p>
          <a:p>
            <a:pPr lvl="1"/>
            <a:r>
              <a:rPr lang="en-US" dirty="0"/>
              <a:t>Hyperparameters – Configuration parameters that affect the training process.</a:t>
            </a:r>
          </a:p>
          <a:p>
            <a:pPr lvl="2"/>
            <a:r>
              <a:rPr lang="en-US" dirty="0"/>
              <a:t>Ex. Model architecture, Regularization</a:t>
            </a:r>
          </a:p>
          <a:p>
            <a:pPr lvl="2"/>
            <a:r>
              <a:rPr lang="en-US" dirty="0"/>
              <a:t>Set prior to starting training</a:t>
            </a:r>
          </a:p>
          <a:p>
            <a:pPr lvl="2"/>
            <a:r>
              <a:rPr lang="en-US" dirty="0"/>
              <a:t>Again, </a:t>
            </a:r>
            <a:r>
              <a:rPr lang="en-US" dirty="0" err="1"/>
              <a:t>println</a:t>
            </a:r>
            <a:r>
              <a:rPr lang="en-US" dirty="0"/>
              <a:t>(&lt;model name&gt;.</a:t>
            </a:r>
            <a:r>
              <a:rPr lang="en-US" dirty="0" err="1"/>
              <a:t>explainParams</a:t>
            </a:r>
            <a:r>
              <a:rPr lang="en-US" dirty="0"/>
              <a:t>()) is a good way to see which parameters are available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765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A65A0A3-3C90-4080-89FE-84B883DDB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Pipelining Our Workflow</a:t>
            </a:r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xmlns="" id="{010E56A3-DEE5-40AB-B963-ACB9F9A267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0485" y="1905000"/>
            <a:ext cx="6738330" cy="41148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458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5922AC2-C2EC-4279-9E92-E68065280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Pipelining Our Workflow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0A2C208-12AD-4856-9FA8-DAECE7E27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lots of transformations, writing all the steps in code, and keeping track of the different DFs, it can become confusing.</a:t>
            </a:r>
          </a:p>
          <a:p>
            <a:r>
              <a:rPr lang="en-US" dirty="0"/>
              <a:t>Spark helps by including a Pipeline concept.</a:t>
            </a:r>
          </a:p>
          <a:p>
            <a:r>
              <a:rPr lang="en-US" dirty="0"/>
              <a:t>A pipeline sets up a dataflow for the pertinent transformations, which gives you an estimator that is already tuned to your specifications, yielding a ready to use tuned model.</a:t>
            </a:r>
          </a:p>
          <a:p>
            <a:r>
              <a:rPr lang="en-US" dirty="0"/>
              <a:t>Instances of transformers or models should </a:t>
            </a:r>
            <a:r>
              <a:rPr lang="en-US" i="1" u="sng" dirty="0"/>
              <a:t>NOT</a:t>
            </a:r>
            <a:r>
              <a:rPr lang="en-US" dirty="0"/>
              <a:t> be reused across different pipelines.  Always create a new instance of a model, before creating another pipeline.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68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E6507DF-EE85-4000-8857-1F44F2A19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Pipelining Our Workflow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367371F-8D1E-4754-87B1-7784E6462B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avoid overfitting, create a “holdout” test set.</a:t>
            </a:r>
          </a:p>
          <a:p>
            <a:r>
              <a:rPr lang="en-US" dirty="0"/>
              <a:t>Tune your hyperparameters based on a validation set.</a:t>
            </a:r>
          </a:p>
          <a:p>
            <a:r>
              <a:rPr lang="en-US" dirty="0"/>
              <a:t>Ex.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/>
              <a:t>val</a:t>
            </a:r>
            <a:r>
              <a:rPr lang="en-US" dirty="0"/>
              <a:t> Array(train, test) = </a:t>
            </a:r>
            <a:r>
              <a:rPr lang="en-US" dirty="0" err="1"/>
              <a:t>df.randomSplit</a:t>
            </a:r>
            <a:r>
              <a:rPr lang="en-US" dirty="0"/>
              <a:t>(Array(0.7, 0.3))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579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F740E36-222F-4866-ADDA-F13572CBC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Pipelining Our Workflow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8AED369-69B3-4803-AF54-058CC080F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you have a holdout test set, you can now create the base stages in the pipeline.</a:t>
            </a:r>
          </a:p>
          <a:p>
            <a:r>
              <a:rPr lang="en-US" dirty="0"/>
              <a:t>A stage represents a transformer or an estimator.</a:t>
            </a:r>
          </a:p>
          <a:p>
            <a:r>
              <a:rPr lang="en-US" dirty="0"/>
              <a:t>Ex. </a:t>
            </a:r>
            <a:r>
              <a:rPr lang="en-US" dirty="0" err="1"/>
              <a:t>RFormula</a:t>
            </a:r>
            <a:r>
              <a:rPr lang="en-US" dirty="0"/>
              <a:t>()</a:t>
            </a:r>
            <a:br>
              <a:rPr lang="en-US" dirty="0"/>
            </a:br>
            <a:r>
              <a:rPr lang="en-US" dirty="0">
                <a:hlinkClick r:id="rId2"/>
              </a:rPr>
              <a:t>https://spark.apache.org/docs/2.2.0/ml-features.html#rformula</a:t>
            </a:r>
            <a:endParaRPr lang="en-US" dirty="0"/>
          </a:p>
          <a:p>
            <a:r>
              <a:rPr lang="en-US" dirty="0"/>
              <a:t>This will analyze the data to understand the types of input features, and then transform them to create new features.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800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AB834E-B452-4146-B9BF-DE1AD2E12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Pipelining Our Workflow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93B51FC-4FDA-439C-96D1-3F36702F3D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Following the </a:t>
            </a:r>
            <a:r>
              <a:rPr lang="en-US" dirty="0" err="1"/>
              <a:t>RFormula</a:t>
            </a:r>
            <a:r>
              <a:rPr lang="en-US" dirty="0"/>
              <a:t>, we could call the </a:t>
            </a:r>
            <a:r>
              <a:rPr lang="en-US" dirty="0" err="1"/>
              <a:t>LogisticRegression</a:t>
            </a:r>
            <a:r>
              <a:rPr lang="en-US" dirty="0"/>
              <a:t>() algorithm, which we will use to produce a model.</a:t>
            </a:r>
          </a:p>
          <a:p>
            <a:r>
              <a:rPr lang="en-US" dirty="0" err="1"/>
              <a:t>val</a:t>
            </a:r>
            <a:r>
              <a:rPr lang="en-US" dirty="0"/>
              <a:t> </a:t>
            </a:r>
            <a:r>
              <a:rPr lang="en-US" dirty="0" err="1"/>
              <a:t>rForm</a:t>
            </a:r>
            <a:r>
              <a:rPr lang="en-US" dirty="0"/>
              <a:t> = new </a:t>
            </a:r>
            <a:r>
              <a:rPr lang="en-US" dirty="0" err="1"/>
              <a:t>RFormula</a:t>
            </a:r>
            <a:r>
              <a:rPr lang="en-US" dirty="0"/>
              <a:t>()</a:t>
            </a:r>
            <a:br>
              <a:rPr lang="en-US" dirty="0"/>
            </a:br>
            <a:r>
              <a:rPr lang="en-US" dirty="0" err="1"/>
              <a:t>val</a:t>
            </a:r>
            <a:r>
              <a:rPr lang="en-US" dirty="0"/>
              <a:t> </a:t>
            </a:r>
            <a:r>
              <a:rPr lang="en-US" dirty="0" err="1"/>
              <a:t>lr</a:t>
            </a:r>
            <a:r>
              <a:rPr lang="en-US" dirty="0"/>
              <a:t> = new </a:t>
            </a:r>
            <a:r>
              <a:rPr lang="en-US" dirty="0" err="1"/>
              <a:t>LogisticRegression</a:t>
            </a:r>
            <a:r>
              <a:rPr lang="en-US" dirty="0"/>
              <a:t>().</a:t>
            </a:r>
            <a:r>
              <a:rPr lang="en-US" dirty="0" err="1"/>
              <a:t>setLabelCol</a:t>
            </a:r>
            <a:r>
              <a:rPr lang="en-US" dirty="0"/>
              <a:t>(“label”).</a:t>
            </a:r>
            <a:r>
              <a:rPr lang="en-US" dirty="0" err="1"/>
              <a:t>setFeaturesCol</a:t>
            </a:r>
            <a:r>
              <a:rPr lang="en-US" dirty="0"/>
              <a:t>(“features”)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330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1072440-2FFE-4ABB-88C8-226166EED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Pipelining Our Workflow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90623C6-6AB2-46A7-A7F9-110445C4C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905000"/>
            <a:ext cx="9134391" cy="4114801"/>
          </a:xfrm>
        </p:spPr>
        <p:txBody>
          <a:bodyPr/>
          <a:lstStyle/>
          <a:p>
            <a:r>
              <a:rPr lang="en-US" dirty="0"/>
              <a:t>Instead of manually coding transformations and tuning, we make them stages in the overall pipeline.</a:t>
            </a:r>
          </a:p>
          <a:p>
            <a:r>
              <a:rPr lang="en-US" dirty="0"/>
              <a:t>import </a:t>
            </a:r>
            <a:r>
              <a:rPr lang="en-US" dirty="0" err="1"/>
              <a:t>org.apache.spark.ml.Pipeline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val</a:t>
            </a:r>
            <a:r>
              <a:rPr lang="en-US" dirty="0"/>
              <a:t> stages = Array(</a:t>
            </a:r>
            <a:r>
              <a:rPr lang="en-US" dirty="0" err="1"/>
              <a:t>rForm</a:t>
            </a:r>
            <a:r>
              <a:rPr lang="en-US" dirty="0"/>
              <a:t>, </a:t>
            </a:r>
            <a:r>
              <a:rPr lang="en-US" dirty="0" err="1"/>
              <a:t>lr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val</a:t>
            </a:r>
            <a:r>
              <a:rPr lang="en-US" dirty="0"/>
              <a:t> pipeline = new Pipeline().</a:t>
            </a:r>
            <a:r>
              <a:rPr lang="en-US" dirty="0" err="1"/>
              <a:t>setStages</a:t>
            </a:r>
            <a:r>
              <a:rPr lang="en-US" dirty="0"/>
              <a:t>(stages)</a:t>
            </a:r>
          </a:p>
          <a:p>
            <a:endParaRPr lang="en-US" dirty="0"/>
          </a:p>
          <a:p>
            <a:r>
              <a:rPr lang="en-US" dirty="0"/>
              <a:t>It’s very nice!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92254A8-D80A-4BE7-A07F-FCABD20C0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6012" y="4114800"/>
            <a:ext cx="2133600" cy="1392767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729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6EE0441-D88A-4005-9742-EB41769D7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and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DF23164-0A29-43E0-A89A-3932692F26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Now we can begin training.</a:t>
            </a:r>
          </a:p>
          <a:p>
            <a:r>
              <a:rPr lang="en-US" dirty="0"/>
              <a:t>In the book, they don’t want to train just one model, but to train several variations of the model, specifying different combinations of hyperparameters, to test.</a:t>
            </a:r>
          </a:p>
          <a:p>
            <a:r>
              <a:rPr lang="en-US" dirty="0"/>
              <a:t>From there, we will select the best model using an Evaluator, testing their predictions.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631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CEFDF6-A117-41C2-BE5E-B8A72A1C6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and Evaluation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CBD06D9-E813-492A-8552-768FFF029B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Ex.</a:t>
            </a:r>
            <a:br>
              <a:rPr lang="en-US" dirty="0"/>
            </a:br>
            <a:r>
              <a:rPr lang="en-US" dirty="0"/>
              <a:t>import </a:t>
            </a:r>
            <a:r>
              <a:rPr lang="en-US" dirty="0" err="1"/>
              <a:t>org.apache.spark.ml.tuning.ParamGridBuilder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val</a:t>
            </a:r>
            <a:r>
              <a:rPr lang="en-US" dirty="0"/>
              <a:t> params = new </a:t>
            </a:r>
            <a:r>
              <a:rPr lang="en-US" dirty="0" err="1"/>
              <a:t>ParamGridBuilder</a:t>
            </a:r>
            <a:r>
              <a:rPr lang="en-US" dirty="0"/>
              <a:t>()</a:t>
            </a:r>
            <a:br>
              <a:rPr lang="en-US" dirty="0"/>
            </a:br>
            <a:r>
              <a:rPr lang="en-US" dirty="0"/>
              <a:t>	.</a:t>
            </a:r>
            <a:r>
              <a:rPr lang="en-US" dirty="0" err="1"/>
              <a:t>addGrid</a:t>
            </a:r>
            <a:r>
              <a:rPr lang="en-US" dirty="0"/>
              <a:t>(</a:t>
            </a:r>
            <a:r>
              <a:rPr lang="en-US" dirty="0" err="1"/>
              <a:t>rForm.formula</a:t>
            </a:r>
            <a:r>
              <a:rPr lang="en-US" dirty="0"/>
              <a:t>, Array(</a:t>
            </a:r>
            <a:br>
              <a:rPr lang="en-US" dirty="0"/>
            </a:br>
            <a:r>
              <a:rPr lang="en-US" dirty="0"/>
              <a:t>		“lab ~ . + color:value1”,</a:t>
            </a:r>
            <a:br>
              <a:rPr lang="en-US" dirty="0"/>
            </a:br>
            <a:r>
              <a:rPr lang="en-US" dirty="0"/>
              <a:t>		“lab ~ . + color:value1 + color:value2”))</a:t>
            </a:r>
            <a:br>
              <a:rPr lang="en-US" dirty="0"/>
            </a:br>
            <a:r>
              <a:rPr lang="en-US" dirty="0"/>
              <a:t>	.</a:t>
            </a:r>
            <a:r>
              <a:rPr lang="en-US" dirty="0" err="1"/>
              <a:t>addGrid</a:t>
            </a:r>
            <a:r>
              <a:rPr lang="en-US" dirty="0"/>
              <a:t>(</a:t>
            </a:r>
            <a:r>
              <a:rPr lang="en-US" dirty="0" err="1"/>
              <a:t>lr.eslaticNetParam</a:t>
            </a:r>
            <a:r>
              <a:rPr lang="en-US" dirty="0"/>
              <a:t>, Array(0.0, 0.5, 1.0))</a:t>
            </a:r>
            <a:br>
              <a:rPr lang="en-US" dirty="0"/>
            </a:br>
            <a:r>
              <a:rPr lang="en-US" dirty="0"/>
              <a:t>	.</a:t>
            </a:r>
            <a:r>
              <a:rPr lang="en-US" dirty="0" err="1"/>
              <a:t>addGrid</a:t>
            </a:r>
            <a:r>
              <a:rPr lang="en-US" dirty="0"/>
              <a:t>(</a:t>
            </a:r>
            <a:r>
              <a:rPr lang="en-US" dirty="0" err="1"/>
              <a:t>lr.regParam</a:t>
            </a:r>
            <a:r>
              <a:rPr lang="en-US" dirty="0"/>
              <a:t>, Array(0.1, 2.0))</a:t>
            </a:r>
            <a:br>
              <a:rPr lang="en-US" dirty="0"/>
            </a:br>
            <a:r>
              <a:rPr lang="en-US" dirty="0"/>
              <a:t>	.build()</a:t>
            </a:r>
          </a:p>
          <a:p>
            <a:pPr lvl="1"/>
            <a:r>
              <a:rPr lang="en-US" dirty="0"/>
              <a:t>2 different versions of </a:t>
            </a:r>
            <a:r>
              <a:rPr lang="en-US" dirty="0" err="1"/>
              <a:t>RFormula</a:t>
            </a:r>
            <a:endParaRPr lang="en-US" dirty="0"/>
          </a:p>
          <a:p>
            <a:pPr lvl="1"/>
            <a:r>
              <a:rPr lang="en-US" dirty="0"/>
              <a:t>3 different options for </a:t>
            </a:r>
            <a:r>
              <a:rPr lang="en-US" dirty="0" err="1"/>
              <a:t>ElasticNet</a:t>
            </a:r>
            <a:r>
              <a:rPr lang="en-US" dirty="0"/>
              <a:t> parameter</a:t>
            </a:r>
          </a:p>
          <a:p>
            <a:pPr lvl="1"/>
            <a:r>
              <a:rPr lang="en-US" dirty="0"/>
              <a:t>2 different options for regularization parameter</a:t>
            </a:r>
          </a:p>
          <a:p>
            <a:r>
              <a:rPr lang="en-US" dirty="0"/>
              <a:t>Thus 12 different versions of logistic regression.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351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A2B6068-9587-482F-8523-1CBEF27DA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and Evaluation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D63F6CF-690A-41E5-A19A-6D1740B01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Evaluation process is next.</a:t>
            </a:r>
          </a:p>
          <a:p>
            <a:r>
              <a:rPr lang="en-US" dirty="0"/>
              <a:t>The </a:t>
            </a:r>
            <a:r>
              <a:rPr lang="en-US" i="1" dirty="0"/>
              <a:t>Evaluator</a:t>
            </a:r>
            <a:r>
              <a:rPr lang="en-US" dirty="0"/>
              <a:t> allows us to automatically compare multiple models.</a:t>
            </a:r>
          </a:p>
          <a:p>
            <a:r>
              <a:rPr lang="en-US" dirty="0"/>
              <a:t>There are different evaluators within Classification, and Regression.</a:t>
            </a:r>
          </a:p>
          <a:p>
            <a:r>
              <a:rPr lang="en-US" dirty="0"/>
              <a:t>The book’s example uses </a:t>
            </a:r>
            <a:r>
              <a:rPr lang="en-US" dirty="0" err="1"/>
              <a:t>BinaryClassificationEvaluator</a:t>
            </a:r>
            <a:r>
              <a:rPr lang="en-US" dirty="0"/>
              <a:t> and its “</a:t>
            </a:r>
            <a:r>
              <a:rPr lang="en-US" dirty="0" err="1"/>
              <a:t>areaUnderROC</a:t>
            </a:r>
            <a:r>
              <a:rPr lang="en-US" dirty="0"/>
              <a:t>” (Receiver Operating Characteristic).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09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4BE78D5-993D-4866-B4EC-A6A3F2540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3A6F7D2-39B4-48D3-BA6F-4EA825A31E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Predictions get real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177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6B774AE-6096-4314-BA51-CD40F9522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and Evaluation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BCC37C2-FAE7-4655-B28F-42F7CBBE1A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 </a:t>
            </a:r>
            <a:r>
              <a:rPr lang="en-US" dirty="0" err="1"/>
              <a:t>org.apache.spark.ml.evaluation.BinaryClassificationEvaluator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val</a:t>
            </a:r>
            <a:r>
              <a:rPr lang="en-US" dirty="0"/>
              <a:t> evaluator = new </a:t>
            </a:r>
            <a:r>
              <a:rPr lang="en-US" dirty="0" err="1"/>
              <a:t>BinaryClassificationEvaluator</a:t>
            </a:r>
            <a:r>
              <a:rPr lang="en-US" dirty="0"/>
              <a:t>()</a:t>
            </a:r>
            <a:br>
              <a:rPr lang="en-US" dirty="0"/>
            </a:br>
            <a:r>
              <a:rPr lang="en-US" dirty="0"/>
              <a:t>	.</a:t>
            </a:r>
            <a:r>
              <a:rPr lang="en-US" dirty="0" err="1"/>
              <a:t>setMetricName</a:t>
            </a:r>
            <a:r>
              <a:rPr lang="en-US" dirty="0"/>
              <a:t>(“</a:t>
            </a:r>
            <a:r>
              <a:rPr lang="en-US" dirty="0" err="1"/>
              <a:t>areaUnderROC</a:t>
            </a:r>
            <a:r>
              <a:rPr lang="en-US" dirty="0"/>
              <a:t>”)</a:t>
            </a:r>
            <a:br>
              <a:rPr lang="en-US" dirty="0"/>
            </a:br>
            <a:r>
              <a:rPr lang="en-US" dirty="0"/>
              <a:t>	.</a:t>
            </a:r>
            <a:r>
              <a:rPr lang="en-US" dirty="0" err="1"/>
              <a:t>setRawPredictionCol</a:t>
            </a:r>
            <a:r>
              <a:rPr lang="en-US" dirty="0"/>
              <a:t>(“prediction”)</a:t>
            </a:r>
            <a:br>
              <a:rPr lang="en-US" dirty="0"/>
            </a:br>
            <a:r>
              <a:rPr lang="en-US" dirty="0"/>
              <a:t>	.</a:t>
            </a:r>
            <a:r>
              <a:rPr lang="en-US" dirty="0" err="1"/>
              <a:t>setLabelCol</a:t>
            </a:r>
            <a:r>
              <a:rPr lang="en-US" dirty="0"/>
              <a:t>(“label”)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273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0C8D50-D152-44AF-821A-CFC448DBF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and Evaluation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A9DC195-719A-402C-8432-FD10D5BC22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now have a pipeline </a:t>
            </a:r>
            <a:r>
              <a:rPr lang="en-US" dirty="0" err="1"/>
              <a:t>specifing</a:t>
            </a:r>
            <a:r>
              <a:rPr lang="en-US" dirty="0"/>
              <a:t> how our data should be transformed, performing model selecting (which tries out different hyperparameters in the regression model), and compares their performance using the </a:t>
            </a:r>
            <a:r>
              <a:rPr lang="en-US" dirty="0" err="1"/>
              <a:t>areaUnderROC</a:t>
            </a:r>
            <a:r>
              <a:rPr lang="en-US" dirty="0"/>
              <a:t> metric.</a:t>
            </a:r>
          </a:p>
          <a:p>
            <a:r>
              <a:rPr lang="en-US" dirty="0"/>
              <a:t>Remember, it’s best practice to fit hyperparameters on a validation split, and not the “holdout” test set.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223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3514B5E-A87F-4A38-9F9E-892C2F230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and Evaluation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8A5197B-7896-406C-860D-6B8DA3567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 </a:t>
            </a:r>
            <a:r>
              <a:rPr lang="en-US" dirty="0" err="1"/>
              <a:t>org.apache.spark.ml.tuning.TrainValidationSplit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val</a:t>
            </a:r>
            <a:r>
              <a:rPr lang="en-US" dirty="0"/>
              <a:t> </a:t>
            </a:r>
            <a:r>
              <a:rPr lang="en-US" dirty="0" err="1"/>
              <a:t>tvs</a:t>
            </a:r>
            <a:r>
              <a:rPr lang="en-US" dirty="0"/>
              <a:t> = new </a:t>
            </a:r>
            <a:r>
              <a:rPr lang="en-US" dirty="0" err="1"/>
              <a:t>TrainValidationSplit</a:t>
            </a:r>
            <a:r>
              <a:rPr lang="en-US" dirty="0"/>
              <a:t>()</a:t>
            </a:r>
            <a:br>
              <a:rPr lang="en-US" dirty="0"/>
            </a:br>
            <a:r>
              <a:rPr lang="en-US" dirty="0"/>
              <a:t>	.</a:t>
            </a:r>
            <a:r>
              <a:rPr lang="en-US" dirty="0" err="1"/>
              <a:t>setTrainRatio</a:t>
            </a:r>
            <a:r>
              <a:rPr lang="en-US" dirty="0"/>
              <a:t>(0.75)  // default value</a:t>
            </a:r>
            <a:br>
              <a:rPr lang="en-US" dirty="0"/>
            </a:br>
            <a:r>
              <a:rPr lang="en-US" dirty="0"/>
              <a:t>	.</a:t>
            </a:r>
            <a:r>
              <a:rPr lang="en-US" dirty="0" err="1"/>
              <a:t>setEstimatorParamMaps</a:t>
            </a:r>
            <a:r>
              <a:rPr lang="en-US" dirty="0"/>
              <a:t>(params)</a:t>
            </a:r>
            <a:br>
              <a:rPr lang="en-US" dirty="0"/>
            </a:br>
            <a:r>
              <a:rPr lang="en-US" dirty="0"/>
              <a:t>	.</a:t>
            </a:r>
            <a:r>
              <a:rPr lang="en-US" dirty="0" err="1"/>
              <a:t>setEstimator</a:t>
            </a:r>
            <a:r>
              <a:rPr lang="en-US" dirty="0"/>
              <a:t>(pipeline)</a:t>
            </a:r>
            <a:br>
              <a:rPr lang="en-US" dirty="0"/>
            </a:br>
            <a:r>
              <a:rPr lang="en-US" dirty="0"/>
              <a:t>	.</a:t>
            </a:r>
            <a:r>
              <a:rPr lang="en-US" dirty="0" err="1"/>
              <a:t>setEvaluator</a:t>
            </a:r>
            <a:r>
              <a:rPr lang="en-US" dirty="0"/>
              <a:t>(evaluator)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38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1F93567-D77A-4803-BB97-67932289F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and Evaluation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1F68022-E295-4387-A815-AB1D7D967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you run the entire pipeline, this will test every version of the model against the validation set.</a:t>
            </a:r>
          </a:p>
          <a:p>
            <a:r>
              <a:rPr lang="en-US" dirty="0"/>
              <a:t>Note: </a:t>
            </a:r>
            <a:r>
              <a:rPr lang="en-US" dirty="0" err="1"/>
              <a:t>tvsFitted</a:t>
            </a:r>
            <a:r>
              <a:rPr lang="en-US" dirty="0"/>
              <a:t> has a return type </a:t>
            </a:r>
            <a:r>
              <a:rPr lang="en-US" dirty="0" err="1"/>
              <a:t>TrainValidationSplitModel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val</a:t>
            </a:r>
            <a:r>
              <a:rPr lang="en-US" dirty="0"/>
              <a:t> </a:t>
            </a:r>
            <a:r>
              <a:rPr lang="en-US" dirty="0" err="1"/>
              <a:t>tvsFitted</a:t>
            </a:r>
            <a:r>
              <a:rPr lang="en-US" dirty="0"/>
              <a:t> = </a:t>
            </a:r>
            <a:r>
              <a:rPr lang="en-US" dirty="0" err="1"/>
              <a:t>tvs.fit</a:t>
            </a:r>
            <a:r>
              <a:rPr lang="en-US" dirty="0"/>
              <a:t>(train)</a:t>
            </a:r>
          </a:p>
          <a:p>
            <a:r>
              <a:rPr lang="en-US" dirty="0"/>
              <a:t>And now test how it performs on the “holdout” test set.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evaluator.evaluate</a:t>
            </a:r>
            <a:r>
              <a:rPr lang="en-US" dirty="0"/>
              <a:t>(</a:t>
            </a:r>
            <a:r>
              <a:rPr lang="en-US" dirty="0" err="1"/>
              <a:t>tvsFitted.transform</a:t>
            </a:r>
            <a:r>
              <a:rPr lang="en-US" dirty="0"/>
              <a:t>(test))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317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D0B5C52-EF57-49E6-95DC-C07CA9832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and Evaluation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A6381CD-6A6D-4165-AB0B-DA32B82C1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models let you see a training summary.  You must extract it from the pipeline, cast to a proper type, and print the results.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import </a:t>
            </a:r>
            <a:r>
              <a:rPr lang="en-US" dirty="0" err="1"/>
              <a:t>org.apache.spark.ml.PipelineModel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import </a:t>
            </a:r>
            <a:r>
              <a:rPr lang="en-US" dirty="0" err="1"/>
              <a:t>org.apache.spark.ml.classification.LogisticRegressionModel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val</a:t>
            </a:r>
            <a:r>
              <a:rPr lang="en-US" dirty="0"/>
              <a:t> </a:t>
            </a:r>
            <a:r>
              <a:rPr lang="en-US" dirty="0" err="1"/>
              <a:t>trainedPipeline</a:t>
            </a:r>
            <a:r>
              <a:rPr lang="en-US" dirty="0"/>
              <a:t> = 	</a:t>
            </a:r>
            <a:r>
              <a:rPr lang="en-US" dirty="0" err="1"/>
              <a:t>tvsFitted.bestModel.asInstanceOf</a:t>
            </a:r>
            <a:r>
              <a:rPr lang="en-US" dirty="0"/>
              <a:t>[</a:t>
            </a:r>
            <a:r>
              <a:rPr lang="en-US" dirty="0" err="1"/>
              <a:t>PipelineModel</a:t>
            </a:r>
            <a:r>
              <a:rPr lang="en-US" dirty="0"/>
              <a:t>]</a:t>
            </a:r>
            <a:br>
              <a:rPr lang="en-US" dirty="0"/>
            </a:br>
            <a:r>
              <a:rPr lang="en-US" dirty="0" err="1"/>
              <a:t>val</a:t>
            </a:r>
            <a:r>
              <a:rPr lang="en-US" dirty="0"/>
              <a:t> </a:t>
            </a:r>
            <a:r>
              <a:rPr lang="en-US" dirty="0" err="1"/>
              <a:t>TrainedLR</a:t>
            </a:r>
            <a:r>
              <a:rPr lang="en-US" dirty="0"/>
              <a:t> = 	</a:t>
            </a:r>
            <a:r>
              <a:rPr lang="en-US" sz="2300" dirty="0" err="1"/>
              <a:t>trainedPipeline.stages</a:t>
            </a:r>
            <a:r>
              <a:rPr lang="en-US" sz="2300" dirty="0"/>
              <a:t>(1).</a:t>
            </a:r>
            <a:r>
              <a:rPr lang="en-US" sz="2300" dirty="0" err="1"/>
              <a:t>asInstanceOf</a:t>
            </a:r>
            <a:r>
              <a:rPr lang="en-US" sz="2300" dirty="0"/>
              <a:t>[</a:t>
            </a:r>
            <a:r>
              <a:rPr lang="en-US" sz="2300" dirty="0" err="1"/>
              <a:t>LogisticRegressionModel</a:t>
            </a:r>
            <a:r>
              <a:rPr lang="en-US" sz="2300" dirty="0"/>
              <a:t>]</a:t>
            </a:r>
            <a:br>
              <a:rPr lang="en-US" sz="2300" dirty="0"/>
            </a:br>
            <a:r>
              <a:rPr lang="en-US" sz="2300" dirty="0" err="1"/>
              <a:t>val</a:t>
            </a:r>
            <a:r>
              <a:rPr lang="en-US" sz="2300" dirty="0"/>
              <a:t> </a:t>
            </a:r>
            <a:r>
              <a:rPr lang="en-US" sz="2300" dirty="0" err="1"/>
              <a:t>summaryLR</a:t>
            </a:r>
            <a:r>
              <a:rPr lang="en-US" sz="2300" dirty="0"/>
              <a:t> = </a:t>
            </a:r>
            <a:r>
              <a:rPr lang="en-US" sz="2300" dirty="0" err="1"/>
              <a:t>TrainedLF.summary</a:t>
            </a:r>
            <a:r>
              <a:rPr lang="en-US" sz="2300" dirty="0"/>
              <a:t/>
            </a:r>
            <a:br>
              <a:rPr lang="en-US" sz="2300" dirty="0"/>
            </a:br>
            <a:r>
              <a:rPr lang="en-US" sz="2300" dirty="0" err="1"/>
              <a:t>summaryLR.objectiveHistory</a:t>
            </a:r>
            <a:endParaRPr lang="en-US" sz="23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498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11644B6-E691-4BC4-82E2-9C89B4159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and Evaluation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29272C6-6E4C-4EF7-8341-6F4422D5D6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Objective history provides details  related to how the algorithm performed over each training iteration.</a:t>
            </a:r>
          </a:p>
          <a:p>
            <a:r>
              <a:rPr lang="en-US" dirty="0"/>
              <a:t>It could have large jumps in the beginning, but should become smaller with small variations, over time.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4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B20963-EC6B-4F48-AE5A-FDCC071FD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Persisting and Applying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2D58D07-A9C2-44CA-A36B-97E80210C6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Once you have a trained model, we can persist it to disk, for later use and prediction.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tvsFitted.write.overwrite</a:t>
            </a:r>
            <a:r>
              <a:rPr lang="en-US" dirty="0"/>
              <a:t>().save(“&lt;model location&gt;”)</a:t>
            </a:r>
          </a:p>
          <a:p>
            <a:r>
              <a:rPr lang="en-US" dirty="0"/>
              <a:t>To load the model into another Spark program, we need to use a “model” version of the particular algorithm to load our persisted model from disk.</a:t>
            </a:r>
          </a:p>
          <a:p>
            <a:r>
              <a:rPr lang="en-US" dirty="0"/>
              <a:t>Note:  Since we used a </a:t>
            </a:r>
            <a:r>
              <a:rPr lang="en-US" dirty="0" err="1"/>
              <a:t>tvsFitted</a:t>
            </a:r>
            <a:r>
              <a:rPr lang="en-US" dirty="0"/>
              <a:t>, with a return type </a:t>
            </a:r>
            <a:r>
              <a:rPr lang="en-US" dirty="0" err="1"/>
              <a:t>TrainValidationSplitModel</a:t>
            </a:r>
            <a:r>
              <a:rPr lang="en-US" dirty="0"/>
              <a:t>, we need to use that type to load the model.</a:t>
            </a:r>
          </a:p>
          <a:p>
            <a:r>
              <a:rPr lang="en-US" dirty="0"/>
              <a:t>import </a:t>
            </a:r>
            <a:r>
              <a:rPr lang="en-US" dirty="0" err="1"/>
              <a:t>org.apache.spark.ml.tuning.TrainValidationSplitModel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val</a:t>
            </a:r>
            <a:r>
              <a:rPr lang="en-US" dirty="0"/>
              <a:t> model = </a:t>
            </a:r>
            <a:r>
              <a:rPr lang="en-US" dirty="0" err="1"/>
              <a:t>TrainValidationSplitModel.load</a:t>
            </a:r>
            <a:r>
              <a:rPr lang="en-US" dirty="0"/>
              <a:t>(“&lt;model location&gt;”)</a:t>
            </a:r>
            <a:br>
              <a:rPr lang="en-US" dirty="0"/>
            </a:br>
            <a:r>
              <a:rPr lang="en-US" dirty="0" err="1"/>
              <a:t>model.transform</a:t>
            </a:r>
            <a:r>
              <a:rPr lang="en-US" dirty="0"/>
              <a:t>(test)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643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7CE40E5-BA77-4381-BE5F-CA200C136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40F6203-889A-4F16-A16C-DDCEB46A76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Spark has several different deployment patters for putting machine learning models into production.</a:t>
            </a:r>
          </a:p>
          <a:p>
            <a:pPr marL="688975" lvl="1" indent="-457200">
              <a:buFont typeface="+mj-lt"/>
              <a:buAutoNum type="arabicPeriod"/>
            </a:pPr>
            <a:r>
              <a:rPr lang="en-US" dirty="0"/>
              <a:t>Train your ML model offline and then supply it with offline data.</a:t>
            </a:r>
          </a:p>
          <a:p>
            <a:pPr lvl="3"/>
            <a:r>
              <a:rPr lang="en-US" dirty="0"/>
              <a:t>Spark is well suited for this deployment</a:t>
            </a:r>
          </a:p>
          <a:p>
            <a:pPr marL="688975" lvl="1" indent="-457200">
              <a:buFont typeface="+mj-lt"/>
              <a:buAutoNum type="arabicPeriod"/>
            </a:pPr>
            <a:r>
              <a:rPr lang="en-US" dirty="0"/>
              <a:t>Train your model offline and then put the results into a database.</a:t>
            </a:r>
          </a:p>
          <a:p>
            <a:pPr lvl="3"/>
            <a:r>
              <a:rPr lang="en-US" dirty="0"/>
              <a:t>Good for recommendation.</a:t>
            </a:r>
          </a:p>
          <a:p>
            <a:pPr lvl="3"/>
            <a:r>
              <a:rPr lang="en-US" dirty="0"/>
              <a:t>Bad for classification or regression.</a:t>
            </a:r>
          </a:p>
          <a:p>
            <a:pPr marL="688975" lvl="1" indent="-457200">
              <a:buFont typeface="+mj-lt"/>
              <a:buAutoNum type="arabicPeriod"/>
            </a:pPr>
            <a:r>
              <a:rPr lang="en-US" dirty="0"/>
              <a:t>Train your ML algorithm offline, persist the model to disk, and then use it for serving.</a:t>
            </a:r>
          </a:p>
          <a:p>
            <a:pPr lvl="3"/>
            <a:r>
              <a:rPr lang="en-US" dirty="0"/>
              <a:t>Not a low-latency solution if using Spark for the serving part.</a:t>
            </a:r>
          </a:p>
          <a:p>
            <a:pPr lvl="3"/>
            <a:r>
              <a:rPr lang="en-US" dirty="0"/>
              <a:t>Does not parallelize well.</a:t>
            </a:r>
          </a:p>
          <a:p>
            <a:pPr marL="688975" lvl="1" indent="-457200">
              <a:buFont typeface="+mj-lt"/>
              <a:buAutoNum type="arabicPeriod"/>
            </a:pPr>
            <a:r>
              <a:rPr lang="en-US" dirty="0"/>
              <a:t>Manually convert your distributed model to one that can run faster on a single machine.</a:t>
            </a:r>
          </a:p>
          <a:p>
            <a:pPr lvl="3"/>
            <a:r>
              <a:rPr lang="en-US" dirty="0"/>
              <a:t>Hard to maintain over time.</a:t>
            </a:r>
          </a:p>
          <a:p>
            <a:pPr marL="688975" lvl="1" indent="-457200">
              <a:buFont typeface="+mj-lt"/>
              <a:buAutoNum type="arabicPeriod"/>
            </a:pPr>
            <a:r>
              <a:rPr lang="en-US" dirty="0"/>
              <a:t>Train your ML algorithm online and use it online.</a:t>
            </a:r>
          </a:p>
          <a:p>
            <a:pPr lvl="3"/>
            <a:r>
              <a:rPr lang="en-US" dirty="0"/>
              <a:t>Uses Structured Streaming, which can be complex for some models.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088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F11477-EE02-43CE-A252-F69FF0B38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Patterns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3695ABC-F3D0-4858-BA3C-3860AFD772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Those are some of the options, but there is heavy development being done for more.</a:t>
            </a:r>
          </a:p>
          <a:p>
            <a:r>
              <a:rPr lang="en-US" dirty="0"/>
              <a:t>This is an area you’ll want to keep an eye on for future developments, which will hopefully have a standardized protocol/syntax, making it easier for general use.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992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71799FC-AD5A-469E-8F22-631040B34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6A1D93E-2AB0-4A62-941D-06FD24930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While not every workflow or pipelining process has been covered, the big picture has been explained.</a:t>
            </a:r>
          </a:p>
          <a:p>
            <a:r>
              <a:rPr lang="en-US" dirty="0"/>
              <a:t>There has been LOTS of information discussed, so this is probably a chapter you’ll want to refer back to several times, as you dig into the details of each step, to regain the overall concept of how each phase connects.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226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9A7897-49DF-480D-A0CF-27B5163C2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vs Regression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CDA27A3-581B-48FD-B756-65AD2C16E9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Similarities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5D9C0B2-A0C5-4C46-8848-D005B45E70C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Trains on historical data</a:t>
            </a:r>
          </a:p>
          <a:p>
            <a:r>
              <a:rPr lang="en-US" dirty="0"/>
              <a:t>Makes predictions on new data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85C34EE8-3CD6-4996-9A7F-C5653D4069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Differences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86429DBB-45F6-4EE0-9196-11C9A6A0998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Classification predicts a category, i.e. a discrete value</a:t>
            </a:r>
          </a:p>
          <a:p>
            <a:r>
              <a:rPr lang="en-US" dirty="0"/>
              <a:t>Regression predicts a real-value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202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995D2B8-EA89-4358-B991-207096652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C0659BA-8876-4891-BFA9-F615E66E2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Predicting Sales</a:t>
            </a:r>
          </a:p>
          <a:p>
            <a:pPr lvl="2"/>
            <a:r>
              <a:rPr lang="en-US" dirty="0"/>
              <a:t>Retail companies</a:t>
            </a:r>
          </a:p>
          <a:p>
            <a:r>
              <a:rPr lang="en-US" dirty="0"/>
              <a:t>Drug Response Modeling</a:t>
            </a:r>
          </a:p>
          <a:p>
            <a:pPr lvl="2"/>
            <a:r>
              <a:rPr lang="en-US" dirty="0"/>
              <a:t>Medical field</a:t>
            </a:r>
          </a:p>
          <a:p>
            <a:r>
              <a:rPr lang="en-US" dirty="0"/>
              <a:t>Predicting the number of viewers of a show</a:t>
            </a:r>
          </a:p>
          <a:p>
            <a:pPr lvl="2"/>
            <a:r>
              <a:rPr lang="en-US" dirty="0"/>
              <a:t>Entertainment industry</a:t>
            </a:r>
          </a:p>
          <a:p>
            <a:r>
              <a:rPr lang="en-US" dirty="0"/>
              <a:t>Predicting Real Estate Value</a:t>
            </a:r>
          </a:p>
          <a:p>
            <a:r>
              <a:rPr lang="en-US" dirty="0"/>
              <a:t>Financial Forecasts</a:t>
            </a:r>
          </a:p>
          <a:p>
            <a:pPr lvl="2"/>
            <a:r>
              <a:rPr lang="en-US" dirty="0"/>
              <a:t>Federal Reserve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184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DA014E-4048-418B-821C-6FD794FDE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Spark’s Regression Algorithms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533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11752</TotalTime>
  <Words>2840</Words>
  <Application>Microsoft Office PowerPoint</Application>
  <PresentationFormat>Custom</PresentationFormat>
  <Paragraphs>422</Paragraphs>
  <Slides>69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4" baseType="lpstr">
      <vt:lpstr>Arial Unicode MS</vt:lpstr>
      <vt:lpstr>Arial</vt:lpstr>
      <vt:lpstr>Corbel</vt:lpstr>
      <vt:lpstr>Courier New</vt:lpstr>
      <vt:lpstr>Digital Blue Tunnel 16x9</vt:lpstr>
      <vt:lpstr>Machine Learning Overview</vt:lpstr>
      <vt:lpstr>Supervised Learning</vt:lpstr>
      <vt:lpstr>Classification</vt:lpstr>
      <vt:lpstr>Classification</vt:lpstr>
      <vt:lpstr>Classification Uses</vt:lpstr>
      <vt:lpstr>Regression</vt:lpstr>
      <vt:lpstr>Classification vs Regression</vt:lpstr>
      <vt:lpstr>Regression Uses</vt:lpstr>
      <vt:lpstr>Spark’s Regression Algorithms</vt:lpstr>
      <vt:lpstr>Linear Regression</vt:lpstr>
      <vt:lpstr>Generalized Linear Regression</vt:lpstr>
      <vt:lpstr>Decision Tree Regression</vt:lpstr>
      <vt:lpstr>Random Forest Regression</vt:lpstr>
      <vt:lpstr>Gradient-Boosted Tree Regression</vt:lpstr>
      <vt:lpstr>Survival Regression</vt:lpstr>
      <vt:lpstr>Isotonic Regression</vt:lpstr>
      <vt:lpstr>Some Regression Algorithms Not in Spark’s API</vt:lpstr>
      <vt:lpstr>Recommendation</vt:lpstr>
      <vt:lpstr>Recommendation</vt:lpstr>
      <vt:lpstr>Recommendation Uses</vt:lpstr>
      <vt:lpstr>Unsupervised Learning</vt:lpstr>
      <vt:lpstr>Unsupervised Learning</vt:lpstr>
      <vt:lpstr>Examples</vt:lpstr>
      <vt:lpstr>Graph Analytics</vt:lpstr>
      <vt:lpstr>Graph Analytics</vt:lpstr>
      <vt:lpstr>Graph Analytics Uses</vt:lpstr>
      <vt:lpstr>Advanced Analytics Process</vt:lpstr>
      <vt:lpstr>General Process</vt:lpstr>
      <vt:lpstr>Data Collection</vt:lpstr>
      <vt:lpstr>Data Cleaning</vt:lpstr>
      <vt:lpstr>Feature Engineering</vt:lpstr>
      <vt:lpstr>Training Models</vt:lpstr>
      <vt:lpstr>Model Tuning and Evaluation</vt:lpstr>
      <vt:lpstr>Leveraging the Data</vt:lpstr>
      <vt:lpstr>Spark’s Advanced Analytics Toolkit</vt:lpstr>
      <vt:lpstr>What Is MLlib?</vt:lpstr>
      <vt:lpstr>When and Why Should you use Mllib?</vt:lpstr>
      <vt:lpstr>High-Level MLlib Concept</vt:lpstr>
      <vt:lpstr>High-Level MLlib -Transformers </vt:lpstr>
      <vt:lpstr>High-Level MLlib - Estimator &amp;Evaluator</vt:lpstr>
      <vt:lpstr>Low-level Data Types</vt:lpstr>
      <vt:lpstr>Low-level Data Types</vt:lpstr>
      <vt:lpstr>MLlib in Action </vt:lpstr>
      <vt:lpstr>Feature Engineering with Transformers</vt:lpstr>
      <vt:lpstr>PowerPoint Presentation</vt:lpstr>
      <vt:lpstr>Create a Test Set</vt:lpstr>
      <vt:lpstr>Estimators</vt:lpstr>
      <vt:lpstr>Estimators cont.</vt:lpstr>
      <vt:lpstr>Estimators cont.</vt:lpstr>
      <vt:lpstr>Estimators cont.</vt:lpstr>
      <vt:lpstr>Pipelining Our Workflow</vt:lpstr>
      <vt:lpstr>Pipelining Our Workflow cont.</vt:lpstr>
      <vt:lpstr>Pipelining Our Workflow cont.</vt:lpstr>
      <vt:lpstr>Pipelining Our Workflow cont.</vt:lpstr>
      <vt:lpstr>Pipelining Our Workflow cont.</vt:lpstr>
      <vt:lpstr>Pipelining Our Workflow cont.</vt:lpstr>
      <vt:lpstr>Training and Evaluation</vt:lpstr>
      <vt:lpstr>Training and Evaluation cont.</vt:lpstr>
      <vt:lpstr>Training and Evaluation cont.</vt:lpstr>
      <vt:lpstr>Training and Evaluation cont.</vt:lpstr>
      <vt:lpstr>Training and Evaluation cont.</vt:lpstr>
      <vt:lpstr>Training and Evaluation cont.</vt:lpstr>
      <vt:lpstr>Training and Evaluation cont.</vt:lpstr>
      <vt:lpstr>Training and Evaluation cont.</vt:lpstr>
      <vt:lpstr>Training and Evaluation cont.</vt:lpstr>
      <vt:lpstr>Persisting and Applying Models</vt:lpstr>
      <vt:lpstr>Deployment Patterns</vt:lpstr>
      <vt:lpstr>Deployment Patterns cont.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Overview</dc:title>
  <dc:creator>Hall, Nathan L</dc:creator>
  <cp:lastModifiedBy>Saquer, Jamil M</cp:lastModifiedBy>
  <cp:revision>89</cp:revision>
  <dcterms:created xsi:type="dcterms:W3CDTF">2018-10-10T02:24:21Z</dcterms:created>
  <dcterms:modified xsi:type="dcterms:W3CDTF">2018-11-06T15:17:11Z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